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9" r:id="rId21"/>
    <p:sldId id="278" r:id="rId22"/>
    <p:sldId id="280" r:id="rId23"/>
    <p:sldId id="302" r:id="rId24"/>
    <p:sldId id="281" r:id="rId25"/>
    <p:sldId id="282" r:id="rId26"/>
    <p:sldId id="283" r:id="rId27"/>
    <p:sldId id="301" r:id="rId28"/>
    <p:sldId id="277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9" r:id="rId37"/>
    <p:sldId id="300" r:id="rId38"/>
    <p:sldId id="291" r:id="rId39"/>
    <p:sldId id="292" r:id="rId40"/>
    <p:sldId id="304" r:id="rId41"/>
    <p:sldId id="293" r:id="rId42"/>
    <p:sldId id="294" r:id="rId43"/>
    <p:sldId id="295" r:id="rId44"/>
    <p:sldId id="296" r:id="rId45"/>
    <p:sldId id="298" r:id="rId4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6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Estilo Médio 3 - 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Estilo Médio 1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80" autoAdjust="0"/>
  </p:normalViewPr>
  <p:slideViewPr>
    <p:cSldViewPr snapToGrid="0">
      <p:cViewPr varScale="1">
        <p:scale>
          <a:sx n="70" d="100"/>
          <a:sy n="70" d="100"/>
        </p:scale>
        <p:origin x="14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424812A-AA44-4F9A-8AE3-DC9479F221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EA8DCC4-9BDE-4D4E-BC1C-18336D035B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35356-2CFC-4289-A462-42068203B621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700E3B8-C42E-4829-9E68-FD773862E4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2B21F3E-3FD8-4787-95AE-ACD2F07627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B31BF-F5A5-4211-B811-B03287EDF1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79453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B9EF1-F0DF-4859-96EF-B41308866594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FF277-EDF2-4808-A9FD-536729A1CE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5588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BD8AE-FF04-4DB0-80A4-FB973DEEF0F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234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BD8AE-FF04-4DB0-80A4-FB973DEEF0FF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3799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BD8AE-FF04-4DB0-80A4-FB973DEEF0FF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5202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15ACD-1C60-4D36-A8E7-4D700C492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87AE31-ED2E-4EBF-BBD3-5C37B908A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D44EF7-B857-464E-844B-79518F425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1B38-E52C-4ED9-8F44-AA5D86608E0F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27AC07-6AA4-45A5-AA72-B1D5B0CC2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08B5B-9975-4028-AA92-E408B722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F951-8235-4D10-976F-637D132167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2611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8DAE3-5AF0-438A-96E8-47A35E3B6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70A08B-B2C5-48F7-84CE-B7CB37409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BC45CF-3A61-4DC9-B8F0-3DA7D1327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1B38-E52C-4ED9-8F44-AA5D86608E0F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261347-9ACC-4E12-B2F1-DEFDEE71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AC25CA-411D-45D7-9479-BA662A33E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F951-8235-4D10-976F-637D132167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304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5A05DFE-093D-49C3-AA6D-F0D9A2D65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A613662-F5CB-459B-9EFD-8C50206F6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CCC3D0-5AE8-4E87-8F8E-FC5DACDC8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1B38-E52C-4ED9-8F44-AA5D86608E0F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982A8E-0B68-48D9-B3AB-DD7B47AC9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8B9DD8-870B-42CD-B233-7EC95E97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F951-8235-4D10-976F-637D132167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387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01AF6-5FD0-4989-B457-732B7F9D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5162E5-308B-420F-B9C1-0543B806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B3417E-C971-4C7C-BACC-0AE475BEE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1B38-E52C-4ED9-8F44-AA5D86608E0F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FA8A1F-B374-4CD8-B766-8E4777652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F1C0EC-206A-4240-833A-8AB0E66F6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F951-8235-4D10-976F-637D132167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962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B2369-C3E5-4CE4-AE5B-965D14A7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D1808E-8650-433B-A53D-56A7C9BB1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E008D0-807B-4C5B-AABF-CA345B268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1B38-E52C-4ED9-8F44-AA5D86608E0F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B2C7F7-9509-45F5-AF20-E1705DB60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C3AFE1-D2C5-40BD-9EC3-5452C414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F951-8235-4D10-976F-637D132167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0411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52EA35-414F-4553-97A9-3474E8D71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2C2649-95EB-4127-B0A8-8517AB759B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092C12B-C07F-43F7-81BC-994892B37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E5ED4D2-54D6-4319-AF03-9BF696E82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1B38-E52C-4ED9-8F44-AA5D86608E0F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CE58B1-E9F6-48FA-8CD6-5243F9787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B890379-DE87-4009-99FC-94725F75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F951-8235-4D10-976F-637D132167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8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B9E18-AB5B-4473-9339-B93968663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DDD1B7-2D63-4A21-BBF2-14E93E01E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3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D0DE62-F890-49FD-98D5-A397C5CB5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3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DEA5D92-6DE3-433A-896D-0F6477BA5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3E44EE3-5541-4C20-9952-B69CD11D5C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50E7EFB-75AC-4F47-A014-BB08F90E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1B38-E52C-4ED9-8F44-AA5D86608E0F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E7D57CF-4005-4A84-BD79-800A035E0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085A653-6CEB-4794-9045-C6DF44B9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F951-8235-4D10-976F-637D132167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122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0F840-934A-467B-A67E-A840DCBE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4C35F5B-9CB1-4BDD-ADED-008CBE875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1B38-E52C-4ED9-8F44-AA5D86608E0F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9BE4E2F-9CDF-41AE-8F22-E30E15310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17212D1-0530-4A89-8AD3-E7D7A1EC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F951-8235-4D10-976F-637D132167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6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EC4DE0F-BB1B-458E-B10B-41FC6F120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1B38-E52C-4ED9-8F44-AA5D86608E0F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D077B6A-C34E-41D0-92DE-AD7A5B7F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ABCA0BF-822B-43C4-89EF-553787C63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F951-8235-4D10-976F-637D132167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04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CA9C2-AF28-47F1-93A4-C38EA17B1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89C600-BEED-44FE-A329-02A564CB4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076A48-7188-4F7F-8389-4BC25B074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9C5E63-8CA7-4C6A-8C59-73D17222B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1B38-E52C-4ED9-8F44-AA5D86608E0F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907BB1-567B-426E-A707-313D1AA8E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B5D277-45EE-477F-BD31-04BCB06B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F951-8235-4D10-976F-637D132167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053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F86493-B6C0-4623-A3FC-1DB654F1E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46E7642-43D1-4A02-BB79-D62C39FE92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20309B-3C52-4F67-A3DC-4ACC96DB4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A117262-0095-4ADA-88BC-2C839F9A2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1B38-E52C-4ED9-8F44-AA5D86608E0F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F1742F-6C43-4949-B200-2F21D8A4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B23AB0B-7A36-4AD3-AC7A-D2E01495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F951-8235-4D10-976F-637D132167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909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AAB068D-4C70-4917-9DF4-A45437EA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CC2BDE-AA5A-4B84-B505-3239E2F8B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3E2E05-4FBD-4B66-9796-99CFF4303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1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81B38-E52C-4ED9-8F44-AA5D86608E0F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B00087-873F-4F8C-A1B1-A297FB222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F1D5C5-EE73-47D2-A063-D675B2551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2F951-8235-4D10-976F-637D132167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33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FBBA7314-469E-4F9F-B5B5-C45A6F0FB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70" y="0"/>
            <a:ext cx="9144000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906FCF3-020C-4A71-A7EF-6769C1E58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56" y="0"/>
            <a:ext cx="9144000" cy="6858000"/>
          </a:xfrm>
          <a:prstGeom prst="rect">
            <a:avLst/>
          </a:prstGeom>
        </p:spPr>
      </p:pic>
      <p:sp>
        <p:nvSpPr>
          <p:cNvPr id="36" name="Título 1">
            <a:extLst>
              <a:ext uri="{FF2B5EF4-FFF2-40B4-BE49-F238E27FC236}">
                <a16:creationId xmlns:a16="http://schemas.microsoft.com/office/drawing/2014/main" id="{75852930-6683-40E9-BC1F-5AD6BABC6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251" y="2273698"/>
            <a:ext cx="8759686" cy="1222631"/>
          </a:xfrm>
          <a:solidFill>
            <a:srgbClr val="326618"/>
          </a:solidFill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pt-BR" sz="7300" b="1" dirty="0">
                <a:solidFill>
                  <a:schemeClr val="bg1"/>
                </a:solidFill>
                <a:latin typeface="Tw Cen MT" panose="020B0602020104020603" pitchFamily="34" charset="0"/>
              </a:rPr>
              <a:t>EXTRANET FÊNIX</a:t>
            </a:r>
            <a:endParaRPr lang="pt-BR" sz="22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EAFB944F-82F3-44DB-907D-BD01A2F20413}"/>
              </a:ext>
            </a:extLst>
          </p:cNvPr>
          <p:cNvSpPr/>
          <p:nvPr/>
        </p:nvSpPr>
        <p:spPr>
          <a:xfrm>
            <a:off x="2513449" y="545793"/>
            <a:ext cx="4517052" cy="67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87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Curso de Sistemas de Informação</a:t>
            </a:r>
          </a:p>
          <a:p>
            <a:pPr algn="ctr"/>
            <a:r>
              <a:rPr lang="en-US" sz="1887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Projeto</a:t>
            </a:r>
            <a:r>
              <a:rPr lang="en-US" sz="1887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Final de </a:t>
            </a:r>
            <a:r>
              <a:rPr lang="en-US" sz="1887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Curso</a:t>
            </a:r>
            <a:endParaRPr lang="en-US" sz="1887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9" name="Imagem 38" descr="FAI_LOGOTIPO.jpg">
            <a:extLst>
              <a:ext uri="{FF2B5EF4-FFF2-40B4-BE49-F238E27FC236}">
                <a16:creationId xmlns:a16="http://schemas.microsoft.com/office/drawing/2014/main" id="{8DD7812A-38CB-48B8-9E13-2BFBA96B2B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2185" y="545792"/>
            <a:ext cx="1510061" cy="788869"/>
          </a:xfrm>
          <a:prstGeom prst="rect">
            <a:avLst/>
          </a:prstGeom>
        </p:spPr>
      </p:pic>
      <p:pic>
        <p:nvPicPr>
          <p:cNvPr id="40" name="Picture 8" descr="Resultado de imagem para objetivos de desenvolvimento sustentável">
            <a:extLst>
              <a:ext uri="{FF2B5EF4-FFF2-40B4-BE49-F238E27FC236}">
                <a16:creationId xmlns:a16="http://schemas.microsoft.com/office/drawing/2014/main" id="{EFBF60F6-4DA1-4CAE-83BF-082A218C1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10943" y="532541"/>
            <a:ext cx="1494521" cy="788869"/>
          </a:xfrm>
          <a:prstGeom prst="rect">
            <a:avLst/>
          </a:prstGeom>
          <a:noFill/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C5F408C2-890E-4D5E-803C-36C4625E6C38}"/>
              </a:ext>
            </a:extLst>
          </p:cNvPr>
          <p:cNvSpPr txBox="1"/>
          <p:nvPr/>
        </p:nvSpPr>
        <p:spPr>
          <a:xfrm>
            <a:off x="4376699" y="6315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52" name="Subtítulo 2">
            <a:extLst>
              <a:ext uri="{FF2B5EF4-FFF2-40B4-BE49-F238E27FC236}">
                <a16:creationId xmlns:a16="http://schemas.microsoft.com/office/drawing/2014/main" id="{7DC08D7E-9577-479F-A46C-46190A7DA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1892" y="4164940"/>
            <a:ext cx="6960164" cy="2070660"/>
          </a:xfrm>
        </p:spPr>
        <p:txBody>
          <a:bodyPr>
            <a:noAutofit/>
          </a:bodyPr>
          <a:lstStyle/>
          <a:p>
            <a:r>
              <a:rPr lang="pt-BR" sz="2213" dirty="0">
                <a:solidFill>
                  <a:schemeClr val="bg1"/>
                </a:solidFill>
              </a:rPr>
              <a:t>Equipe :     ÁTILEY DE CÁSSIA RIBEIRO SILVA</a:t>
            </a:r>
          </a:p>
          <a:p>
            <a:r>
              <a:rPr lang="pt-BR" sz="2213" dirty="0">
                <a:solidFill>
                  <a:schemeClr val="bg1"/>
                </a:solidFill>
              </a:rPr>
              <a:t>                 GABRIEL DA SILVA COELHO</a:t>
            </a:r>
          </a:p>
          <a:p>
            <a:r>
              <a:rPr lang="pt-BR" sz="2213" dirty="0">
                <a:solidFill>
                  <a:schemeClr val="bg1"/>
                </a:solidFill>
              </a:rPr>
              <a:t>                 JÔNATAS BALESTRA DE OLIVEIRA</a:t>
            </a:r>
          </a:p>
          <a:p>
            <a:r>
              <a:rPr lang="pt-BR" sz="2213" dirty="0">
                <a:solidFill>
                  <a:schemeClr val="bg1"/>
                </a:solidFill>
              </a:rPr>
              <a:t>                 SANARA MACIEL FELÍCIO </a:t>
            </a:r>
          </a:p>
        </p:txBody>
      </p:sp>
    </p:spTree>
    <p:extLst>
      <p:ext uri="{BB962C8B-B14F-4D97-AF65-F5344CB8AC3E}">
        <p14:creationId xmlns:p14="http://schemas.microsoft.com/office/powerpoint/2010/main" val="313230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10</a:t>
            </a:fld>
            <a:endParaRPr lang="pt-BR" sz="20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8E056EC-CF8D-4086-862D-775B56530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5579D29-5AD9-4E01-BECE-D1252DF27D8C}"/>
              </a:ext>
            </a:extLst>
          </p:cNvPr>
          <p:cNvSpPr/>
          <p:nvPr/>
        </p:nvSpPr>
        <p:spPr>
          <a:xfrm>
            <a:off x="2873959" y="1260051"/>
            <a:ext cx="27833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Indústria 4.0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678D2E6-CD82-46CC-8746-C2AD2BBC4106}"/>
              </a:ext>
            </a:extLst>
          </p:cNvPr>
          <p:cNvSpPr txBox="1"/>
          <p:nvPr/>
        </p:nvSpPr>
        <p:spPr>
          <a:xfrm>
            <a:off x="2771800" y="2075390"/>
            <a:ext cx="5915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55222"/>
                </a:solidFill>
              </a:rPr>
              <a:t>Considerada a quarta revolução industrial é um termo que engloba algumas tecnologias para automação e troca de dados e utiliza conceitos de sistemas </a:t>
            </a:r>
            <a:r>
              <a:rPr lang="pt-BR" sz="2400" dirty="0" err="1">
                <a:solidFill>
                  <a:srgbClr val="355222"/>
                </a:solidFill>
              </a:rPr>
              <a:t>ciber</a:t>
            </a:r>
            <a:r>
              <a:rPr lang="pt-BR" sz="2400" dirty="0">
                <a:solidFill>
                  <a:srgbClr val="355222"/>
                </a:solidFill>
              </a:rPr>
              <a:t>-físicos, internet das coisas e computação em nuvem.</a:t>
            </a: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5" name="Grupo 7">
            <a:extLst>
              <a:ext uri="{FF2B5EF4-FFF2-40B4-BE49-F238E27FC236}">
                <a16:creationId xmlns:a16="http://schemas.microsoft.com/office/drawing/2014/main" id="{30C06DC5-413F-45E7-8B46-95D617CD1B60}"/>
              </a:ext>
            </a:extLst>
          </p:cNvPr>
          <p:cNvGrpSpPr/>
          <p:nvPr/>
        </p:nvGrpSpPr>
        <p:grpSpPr>
          <a:xfrm>
            <a:off x="1043608" y="260648"/>
            <a:ext cx="6552728" cy="707886"/>
            <a:chOff x="2411760" y="260648"/>
            <a:chExt cx="3658643" cy="707886"/>
          </a:xfrm>
          <a:solidFill>
            <a:srgbClr val="326618"/>
          </a:solidFill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2528E7D3-14F2-4210-B28D-A9C948FB1CB2}"/>
                </a:ext>
              </a:extLst>
            </p:cNvPr>
            <p:cNvSpPr/>
            <p:nvPr/>
          </p:nvSpPr>
          <p:spPr>
            <a:xfrm>
              <a:off x="2411760" y="260648"/>
              <a:ext cx="3658643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D5139E3C-9C01-42CA-A5AC-8F35F2C64BE2}"/>
                </a:ext>
              </a:extLst>
            </p:cNvPr>
            <p:cNvSpPr txBox="1"/>
            <p:nvPr/>
          </p:nvSpPr>
          <p:spPr>
            <a:xfrm>
              <a:off x="3603713" y="260648"/>
              <a:ext cx="2466690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Revisão Bibliográfica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872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11</a:t>
            </a:fld>
            <a:endParaRPr lang="pt-BR" sz="20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5A8BC76-CCB2-44FA-B796-113381BDCABE}"/>
              </a:ext>
            </a:extLst>
          </p:cNvPr>
          <p:cNvSpPr txBox="1"/>
          <p:nvPr/>
        </p:nvSpPr>
        <p:spPr>
          <a:xfrm>
            <a:off x="2771800" y="1779968"/>
            <a:ext cx="5915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55222"/>
                </a:solidFill>
              </a:rPr>
              <a:t>Segundo Ferreira e Stock (2016, pg. 123), uma revolução industrial se caracteriza por mudanças abruptas e radicais, motivadas pela incorporação de tecnologias, tendo desdobramentos nos âmbitos econômico, social e político”.</a:t>
            </a: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A7720BCD-ADE3-4CBB-A51E-3C1CFD2AF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51" name="Grupo 7">
            <a:extLst>
              <a:ext uri="{FF2B5EF4-FFF2-40B4-BE49-F238E27FC236}">
                <a16:creationId xmlns:a16="http://schemas.microsoft.com/office/drawing/2014/main" id="{EAC02284-710F-4D1B-B9B7-440B3D631FF7}"/>
              </a:ext>
            </a:extLst>
          </p:cNvPr>
          <p:cNvGrpSpPr/>
          <p:nvPr/>
        </p:nvGrpSpPr>
        <p:grpSpPr>
          <a:xfrm>
            <a:off x="1043608" y="260883"/>
            <a:ext cx="6552728" cy="707886"/>
            <a:chOff x="2411760" y="260648"/>
            <a:chExt cx="3658643" cy="707886"/>
          </a:xfrm>
          <a:solidFill>
            <a:srgbClr val="326618"/>
          </a:solidFill>
        </p:grpSpPr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0ADE98DE-63D2-4001-ACF1-FCC9FF917793}"/>
                </a:ext>
              </a:extLst>
            </p:cNvPr>
            <p:cNvSpPr/>
            <p:nvPr/>
          </p:nvSpPr>
          <p:spPr>
            <a:xfrm>
              <a:off x="2411760" y="260648"/>
              <a:ext cx="3658643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38E9C539-06C7-4F00-8CD2-7B07950CD02B}"/>
                </a:ext>
              </a:extLst>
            </p:cNvPr>
            <p:cNvSpPr txBox="1"/>
            <p:nvPr/>
          </p:nvSpPr>
          <p:spPr>
            <a:xfrm>
              <a:off x="3603713" y="260648"/>
              <a:ext cx="2466690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Revisão Bibliográfica </a:t>
              </a:r>
            </a:p>
          </p:txBody>
        </p:sp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0CDB029E-59DE-4BD4-AD53-946770567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1" y="1145647"/>
            <a:ext cx="8396811" cy="429845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C6DEED3-2B9E-4905-988A-0D170216627B}"/>
              </a:ext>
            </a:extLst>
          </p:cNvPr>
          <p:cNvSpPr/>
          <p:nvPr/>
        </p:nvSpPr>
        <p:spPr>
          <a:xfrm>
            <a:off x="2033972" y="5636313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600" dirty="0">
                <a:solidFill>
                  <a:srgbClr val="326618"/>
                </a:solidFill>
              </a:rPr>
              <a:t>FIGURA 2 - Revoluções industriais</a:t>
            </a:r>
            <a:endParaRPr lang="pt-BR" sz="1600" b="1" dirty="0">
              <a:solidFill>
                <a:srgbClr val="326618"/>
              </a:solidFill>
            </a:endParaRPr>
          </a:p>
          <a:p>
            <a:pPr algn="ctr"/>
            <a:r>
              <a:rPr lang="pt-BR" sz="1600" dirty="0">
                <a:solidFill>
                  <a:srgbClr val="326618"/>
                </a:solidFill>
              </a:rPr>
              <a:t>FONTE: </a:t>
            </a:r>
            <a:r>
              <a:rPr lang="pt-BR" sz="1600" dirty="0" err="1">
                <a:solidFill>
                  <a:srgbClr val="326618"/>
                </a:solidFill>
              </a:rPr>
              <a:t>ProMotion</a:t>
            </a:r>
            <a:r>
              <a:rPr lang="pt-BR" sz="1600" dirty="0">
                <a:solidFill>
                  <a:srgbClr val="326618"/>
                </a:solidFill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262327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129 3.7037E-6 L -1.10625 -0.0055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40" y="-2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12</a:t>
            </a:fld>
            <a:endParaRPr lang="pt-BR" sz="20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8E056EC-CF8D-4086-862D-775B56530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6F68E61-9529-45E9-BDCC-ADFECFA136B3}"/>
              </a:ext>
            </a:extLst>
          </p:cNvPr>
          <p:cNvSpPr/>
          <p:nvPr/>
        </p:nvSpPr>
        <p:spPr>
          <a:xfrm>
            <a:off x="2873961" y="1260051"/>
            <a:ext cx="58370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accent6">
                    <a:lumMod val="50000"/>
                  </a:schemeClr>
                </a:solidFill>
              </a:rPr>
              <a:t>Micosoft</a:t>
            </a: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 Active </a:t>
            </a:r>
            <a:r>
              <a:rPr lang="pt-BR" sz="3200" b="1" dirty="0" err="1">
                <a:solidFill>
                  <a:schemeClr val="accent6">
                    <a:lumMod val="50000"/>
                  </a:schemeClr>
                </a:solidFill>
              </a:rPr>
              <a:t>Directory</a:t>
            </a: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 (AD)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7A94F45-7BA4-4AD0-AAAE-7E11281AD0C5}"/>
              </a:ext>
            </a:extLst>
          </p:cNvPr>
          <p:cNvSpPr txBox="1"/>
          <p:nvPr/>
        </p:nvSpPr>
        <p:spPr>
          <a:xfrm>
            <a:off x="2771800" y="2075390"/>
            <a:ext cx="5915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26618"/>
                </a:solidFill>
              </a:rPr>
              <a:t>É uma implementação de serviço de diretório no protocolo LDAP que armazena informações sobre objetos em rede de computadores e disponibiliza essas informações a usuários e administradores desta rede. Com a utilização do AD, os usuários poderão ter apenas uma senha para acessar todos os recursos disponíveis na rede. (RADECK, 2004)</a:t>
            </a: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upo 7">
            <a:extLst>
              <a:ext uri="{FF2B5EF4-FFF2-40B4-BE49-F238E27FC236}">
                <a16:creationId xmlns:a16="http://schemas.microsoft.com/office/drawing/2014/main" id="{9464AB22-4966-433D-9827-1C6D13393F54}"/>
              </a:ext>
            </a:extLst>
          </p:cNvPr>
          <p:cNvGrpSpPr/>
          <p:nvPr/>
        </p:nvGrpSpPr>
        <p:grpSpPr>
          <a:xfrm>
            <a:off x="1043608" y="260648"/>
            <a:ext cx="6552728" cy="707886"/>
            <a:chOff x="2411760" y="260648"/>
            <a:chExt cx="3658643" cy="707886"/>
          </a:xfrm>
          <a:solidFill>
            <a:srgbClr val="326618"/>
          </a:solidFill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80756AE-B6B0-461B-8444-5BD5E78947DF}"/>
                </a:ext>
              </a:extLst>
            </p:cNvPr>
            <p:cNvSpPr/>
            <p:nvPr/>
          </p:nvSpPr>
          <p:spPr>
            <a:xfrm>
              <a:off x="2411760" y="260648"/>
              <a:ext cx="3658643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6F1DE931-B723-40D1-9B38-A198F29D00EE}"/>
                </a:ext>
              </a:extLst>
            </p:cNvPr>
            <p:cNvSpPr txBox="1"/>
            <p:nvPr/>
          </p:nvSpPr>
          <p:spPr>
            <a:xfrm>
              <a:off x="3603713" y="260648"/>
              <a:ext cx="2466690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Revisão Bibliográfica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224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13</a:t>
            </a:fld>
            <a:endParaRPr lang="pt-BR" sz="20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1DB5A3D-F3E3-4E01-9DE5-76DC356DC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880"/>
            <a:ext cx="2661047" cy="6858000"/>
          </a:xfrm>
          <a:prstGeom prst="rect">
            <a:avLst/>
          </a:prstGeom>
        </p:spPr>
      </p:pic>
      <p:grpSp>
        <p:nvGrpSpPr>
          <p:cNvPr id="11" name="Grupo 4">
            <a:extLst>
              <a:ext uri="{FF2B5EF4-FFF2-40B4-BE49-F238E27FC236}">
                <a16:creationId xmlns:a16="http://schemas.microsoft.com/office/drawing/2014/main" id="{64EA1EA3-57CA-43F1-B22B-27D0A4485A29}"/>
              </a:ext>
            </a:extLst>
          </p:cNvPr>
          <p:cNvGrpSpPr/>
          <p:nvPr/>
        </p:nvGrpSpPr>
        <p:grpSpPr>
          <a:xfrm>
            <a:off x="1043608" y="260648"/>
            <a:ext cx="6840760" cy="707886"/>
            <a:chOff x="2411760" y="260648"/>
            <a:chExt cx="3601007" cy="707886"/>
          </a:xfrm>
          <a:solidFill>
            <a:srgbClr val="326618"/>
          </a:solidFill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F16EC12-1268-4FF7-ABAE-5D49AC83904D}"/>
                </a:ext>
              </a:extLst>
            </p:cNvPr>
            <p:cNvSpPr/>
            <p:nvPr/>
          </p:nvSpPr>
          <p:spPr>
            <a:xfrm>
              <a:off x="2411760" y="260648"/>
              <a:ext cx="3601007" cy="707886"/>
            </a:xfrm>
            <a:prstGeom prst="rect">
              <a:avLst/>
            </a:prstGeom>
            <a:solidFill>
              <a:srgbClr val="3266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8573A93-BBD3-4D8B-9830-C510D83D2A21}"/>
                </a:ext>
              </a:extLst>
            </p:cNvPr>
            <p:cNvSpPr txBox="1"/>
            <p:nvPr/>
          </p:nvSpPr>
          <p:spPr>
            <a:xfrm>
              <a:off x="3511015" y="260648"/>
              <a:ext cx="2501752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Gerência de Projeto</a:t>
              </a: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09E524EA-C292-434B-AFC1-93AFC4B86869}"/>
              </a:ext>
            </a:extLst>
          </p:cNvPr>
          <p:cNvSpPr txBox="1"/>
          <p:nvPr/>
        </p:nvSpPr>
        <p:spPr>
          <a:xfrm>
            <a:off x="2771800" y="1779968"/>
            <a:ext cx="5915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55222"/>
                </a:solidFill>
                <a:ea typeface="Times New Roman" panose="02020603050405020304" pitchFamily="18" charset="0"/>
              </a:rPr>
              <a:t>A gestão de projetos é um conjunto de práticas que servem de guia para a um grupo trabalhar de maneira produtiva. Utilizam de métodos e ferramentas que organizam as tarefas, identificam sua sequência de execução e dependências existentes. (SPÍNOLA, 2010).</a:t>
            </a:r>
            <a:endParaRPr lang="pt-BR" dirty="0">
              <a:solidFill>
                <a:srgbClr val="355222"/>
              </a:solidFill>
              <a:ea typeface="Times New Roman" panose="02020603050405020304" pitchFamily="18" charset="0"/>
            </a:endParaRP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966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14</a:t>
            </a:fld>
            <a:endParaRPr lang="pt-BR" sz="2000" dirty="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69D5DE3-C4E3-4C49-AACF-E90E82000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30" name="Grupo 6">
            <a:extLst>
              <a:ext uri="{FF2B5EF4-FFF2-40B4-BE49-F238E27FC236}">
                <a16:creationId xmlns:a16="http://schemas.microsoft.com/office/drawing/2014/main" id="{16EC3D70-5FB5-4B8A-9661-9CF831D58A20}"/>
              </a:ext>
            </a:extLst>
          </p:cNvPr>
          <p:cNvGrpSpPr/>
          <p:nvPr/>
        </p:nvGrpSpPr>
        <p:grpSpPr>
          <a:xfrm>
            <a:off x="1043610" y="260648"/>
            <a:ext cx="7488830" cy="707886"/>
            <a:chOff x="2411761" y="260648"/>
            <a:chExt cx="3942154" cy="707886"/>
          </a:xfrm>
          <a:solidFill>
            <a:srgbClr val="326618"/>
          </a:solidFill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9488C0B5-F74A-4E93-A320-893187653F44}"/>
                </a:ext>
              </a:extLst>
            </p:cNvPr>
            <p:cNvSpPr/>
            <p:nvPr/>
          </p:nvSpPr>
          <p:spPr>
            <a:xfrm>
              <a:off x="2411761" y="260648"/>
              <a:ext cx="3866344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300EBA0-9021-44CD-AEC1-B5DCF70962D4}"/>
                </a:ext>
              </a:extLst>
            </p:cNvPr>
            <p:cNvSpPr txBox="1"/>
            <p:nvPr/>
          </p:nvSpPr>
          <p:spPr>
            <a:xfrm>
              <a:off x="3511015" y="260648"/>
              <a:ext cx="2842900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Modelo de Ciclo de Vida</a:t>
              </a:r>
            </a:p>
          </p:txBody>
        </p:sp>
      </p:grpSp>
      <p:grpSp>
        <p:nvGrpSpPr>
          <p:cNvPr id="36" name="Grupo 9">
            <a:extLst>
              <a:ext uri="{FF2B5EF4-FFF2-40B4-BE49-F238E27FC236}">
                <a16:creationId xmlns:a16="http://schemas.microsoft.com/office/drawing/2014/main" id="{F62BDAB2-CBFC-48AA-AC1C-48C5E596B63A}"/>
              </a:ext>
            </a:extLst>
          </p:cNvPr>
          <p:cNvGrpSpPr/>
          <p:nvPr/>
        </p:nvGrpSpPr>
        <p:grpSpPr>
          <a:xfrm>
            <a:off x="2931540" y="1845890"/>
            <a:ext cx="5671219" cy="3549993"/>
            <a:chOff x="543121" y="1124744"/>
            <a:chExt cx="8280920" cy="5363830"/>
          </a:xfrm>
        </p:grpSpPr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FDD47053-8E56-4B39-B68D-28E3E536476D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121" y="1124744"/>
              <a:ext cx="8280920" cy="4896544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3CE4570-6657-47D9-9806-066C23BD2A8E}"/>
                </a:ext>
              </a:extLst>
            </p:cNvPr>
            <p:cNvSpPr txBox="1"/>
            <p:nvPr/>
          </p:nvSpPr>
          <p:spPr>
            <a:xfrm>
              <a:off x="1763688" y="6093297"/>
              <a:ext cx="5839787" cy="39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1100" dirty="0"/>
            </a:p>
          </p:txBody>
        </p:sp>
      </p:grpSp>
      <p:grpSp>
        <p:nvGrpSpPr>
          <p:cNvPr id="39" name="Grupo 13">
            <a:extLst>
              <a:ext uri="{FF2B5EF4-FFF2-40B4-BE49-F238E27FC236}">
                <a16:creationId xmlns:a16="http://schemas.microsoft.com/office/drawing/2014/main" id="{FC50AE42-BC32-4DB0-9C43-22730CDB2037}"/>
              </a:ext>
            </a:extLst>
          </p:cNvPr>
          <p:cNvGrpSpPr/>
          <p:nvPr/>
        </p:nvGrpSpPr>
        <p:grpSpPr>
          <a:xfrm>
            <a:off x="726183" y="1268762"/>
            <a:ext cx="7979668" cy="5497441"/>
            <a:chOff x="543121" y="1124744"/>
            <a:chExt cx="8280920" cy="5758398"/>
          </a:xfrm>
        </p:grpSpPr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15A58CB5-6BFD-48AB-BBC3-7ECE7A47DB1F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121" y="1124744"/>
              <a:ext cx="8280920" cy="4896544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FDFDE027-5C3E-4918-A14A-81D8BD156C6C}"/>
                </a:ext>
              </a:extLst>
            </p:cNvPr>
            <p:cNvSpPr txBox="1"/>
            <p:nvPr/>
          </p:nvSpPr>
          <p:spPr>
            <a:xfrm>
              <a:off x="2017424" y="6093295"/>
              <a:ext cx="5586051" cy="78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rgbClr val="355222"/>
                  </a:solidFill>
                </a:rPr>
                <a:t>FIGURA 3: Modelo de Ciclo de Vida Incremental </a:t>
              </a:r>
            </a:p>
            <a:p>
              <a:pPr algn="ctr"/>
              <a:r>
                <a:rPr lang="pt-BR" sz="1600" dirty="0">
                  <a:solidFill>
                    <a:srgbClr val="355222"/>
                  </a:solidFill>
                </a:rPr>
                <a:t>FONTE: Pressman (2016)</a:t>
              </a:r>
            </a:p>
            <a:p>
              <a:endParaRPr lang="pt-BR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7536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1.06302 0.000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42" y="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15</a:t>
            </a:fld>
            <a:endParaRPr lang="pt-BR" sz="2000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4FB36A42-650D-4831-87DB-06BA13E87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25" name="Grupo 5">
            <a:extLst>
              <a:ext uri="{FF2B5EF4-FFF2-40B4-BE49-F238E27FC236}">
                <a16:creationId xmlns:a16="http://schemas.microsoft.com/office/drawing/2014/main" id="{FEABFB53-A386-4874-A310-0D25C7D886B6}"/>
              </a:ext>
            </a:extLst>
          </p:cNvPr>
          <p:cNvGrpSpPr/>
          <p:nvPr/>
        </p:nvGrpSpPr>
        <p:grpSpPr>
          <a:xfrm>
            <a:off x="1043609" y="260648"/>
            <a:ext cx="4571579" cy="707887"/>
            <a:chOff x="2411761" y="260648"/>
            <a:chExt cx="1705739" cy="707887"/>
          </a:xfrm>
          <a:solidFill>
            <a:srgbClr val="326618"/>
          </a:solidFill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95524EEF-CE44-475A-87E0-AABD48482482}"/>
                </a:ext>
              </a:extLst>
            </p:cNvPr>
            <p:cNvSpPr/>
            <p:nvPr/>
          </p:nvSpPr>
          <p:spPr>
            <a:xfrm>
              <a:off x="2411761" y="260648"/>
              <a:ext cx="1705739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85BC3707-E5AA-49C3-B597-C151C7FE4642}"/>
                </a:ext>
              </a:extLst>
            </p:cNvPr>
            <p:cNvSpPr txBox="1"/>
            <p:nvPr/>
          </p:nvSpPr>
          <p:spPr>
            <a:xfrm>
              <a:off x="2531738" y="260649"/>
              <a:ext cx="1585762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Gestão do Escopo</a:t>
              </a:r>
            </a:p>
          </p:txBody>
        </p: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5FC24352-345B-45E0-B313-BC3DFBB219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869" y="1460501"/>
            <a:ext cx="6267228" cy="489585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6C142F1D-3894-4E29-AB32-F57F36430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85" y="377073"/>
            <a:ext cx="7911639" cy="1232368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A4C3DA70-D4E6-43DB-98B2-68AA5C06149E}"/>
              </a:ext>
            </a:extLst>
          </p:cNvPr>
          <p:cNvSpPr/>
          <p:nvPr/>
        </p:nvSpPr>
        <p:spPr>
          <a:xfrm>
            <a:off x="2797911" y="6048576"/>
            <a:ext cx="436473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rgbClr val="355222"/>
                </a:solidFill>
              </a:rPr>
              <a:t>FIGURA 4: Estrutura  Analítica do Projeto      FONTE: Elaborado pelos autores (2017</a:t>
            </a:r>
            <a:r>
              <a:rPr lang="pt-BR" dirty="0">
                <a:solidFill>
                  <a:srgbClr val="35522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271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33333E-6 L -0.84653 0.000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26" y="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85185E-6 L -0.00712 -0.9268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" y="-4634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275856" y="1340770"/>
            <a:ext cx="3567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26618"/>
                </a:solidFill>
              </a:rPr>
              <a:t>Pontos de Casos de Uso;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32661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26618"/>
                </a:solidFill>
              </a:rPr>
              <a:t>Pontos de Função.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208975"/>
              </p:ext>
            </p:extLst>
          </p:nvPr>
        </p:nvGraphicFramePr>
        <p:xfrm>
          <a:off x="3059834" y="3013465"/>
          <a:ext cx="5848985" cy="211683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868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99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Métrica</a:t>
                      </a:r>
                      <a:endParaRPr lang="pt-BR" sz="16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2ª. Fase</a:t>
                      </a:r>
                      <a:endParaRPr lang="pt-BR" sz="16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3ª. Fase (reestimativa)</a:t>
                      </a:r>
                      <a:endParaRPr lang="pt-BR" sz="1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4ª. Fase (reestimativa)</a:t>
                      </a:r>
                      <a:endParaRPr lang="pt-BR" sz="1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9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Pontos por Função</a:t>
                      </a:r>
                      <a:endParaRPr lang="pt-BR" sz="16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2436 HH</a:t>
                      </a:r>
                      <a:endParaRPr lang="pt-B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44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2534 HH</a:t>
                      </a:r>
                      <a:endParaRPr lang="pt-B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44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2534 HH</a:t>
                      </a:r>
                      <a:endParaRPr lang="pt-B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44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9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PCU - Schneider e Winters</a:t>
                      </a:r>
                      <a:endParaRPr lang="pt-BR" sz="1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819 HH</a:t>
                      </a:r>
                      <a:endParaRPr lang="pt-B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44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1163 HH</a:t>
                      </a:r>
                    </a:p>
                  </a:txBody>
                  <a:tcPr marL="67945" marR="73025" marT="44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1245 HH</a:t>
                      </a:r>
                    </a:p>
                  </a:txBody>
                  <a:tcPr marL="67945" marR="73025" marT="444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9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PCU – Karner</a:t>
                      </a:r>
                      <a:endParaRPr lang="pt-BR" sz="1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819 HH</a:t>
                      </a:r>
                      <a:endParaRPr lang="pt-B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444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1163 HH</a:t>
                      </a:r>
                    </a:p>
                  </a:txBody>
                  <a:tcPr marL="67945" marR="73025" marT="444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1245 HH</a:t>
                      </a:r>
                    </a:p>
                  </a:txBody>
                  <a:tcPr marL="67945" marR="73025" marT="444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2949964" y="5755824"/>
            <a:ext cx="3566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6618"/>
                </a:solidFill>
              </a:rPr>
              <a:t>QUADRO 1 - Estimativas de esforço </a:t>
            </a:r>
            <a:endParaRPr lang="pt-BR" sz="1600" b="1" dirty="0">
              <a:solidFill>
                <a:srgbClr val="326618"/>
              </a:solidFill>
            </a:endParaRPr>
          </a:p>
          <a:p>
            <a:pPr algn="ctr"/>
            <a:r>
              <a:rPr lang="pt-BR" sz="1600" dirty="0">
                <a:solidFill>
                  <a:srgbClr val="326618"/>
                </a:solidFill>
              </a:rPr>
              <a:t>FONTE: Elaborado pelos autores (2017)</a:t>
            </a:r>
            <a:endParaRPr lang="pt-BR" sz="1600" b="1" dirty="0">
              <a:solidFill>
                <a:srgbClr val="326618"/>
              </a:solidFill>
            </a:endParaRP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16</a:t>
            </a:fld>
            <a:endParaRPr lang="pt-BR" sz="20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924F8C-5CB0-416F-AE4A-31CEF20BA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0C305D10-4A87-457E-8154-063EF0E3C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270538"/>
              </p:ext>
            </p:extLst>
          </p:nvPr>
        </p:nvGraphicFramePr>
        <p:xfrm>
          <a:off x="675861" y="1252416"/>
          <a:ext cx="8056784" cy="421952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574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7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812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Métrica</a:t>
                      </a:r>
                      <a:endParaRPr lang="pt-BR" sz="16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2ª. Fase</a:t>
                      </a:r>
                      <a:endParaRPr lang="pt-BR" sz="16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3ª. Fase (reestimativa)</a:t>
                      </a:r>
                      <a:endParaRPr lang="pt-BR" sz="16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4ª. Fase (reestimativa)</a:t>
                      </a:r>
                      <a:endParaRPr lang="pt-BR" sz="1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8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Pontos por Função</a:t>
                      </a:r>
                      <a:endParaRPr lang="pt-BR" sz="16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2436 HH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44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2534 HH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44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2534 HH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44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86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PCU - Schneider e </a:t>
                      </a:r>
                      <a:r>
                        <a:rPr lang="pt-BR" sz="1600" dirty="0" err="1">
                          <a:effectLst/>
                        </a:rPr>
                        <a:t>Winters</a:t>
                      </a:r>
                      <a:endParaRPr lang="pt-BR" sz="16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819 HH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44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1163 HH</a:t>
                      </a:r>
                    </a:p>
                  </a:txBody>
                  <a:tcPr marL="67945" marR="73025" marT="44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1245 HH</a:t>
                      </a:r>
                    </a:p>
                  </a:txBody>
                  <a:tcPr marL="67945" marR="73025" marT="444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48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PCU – Karner</a:t>
                      </a:r>
                      <a:endParaRPr lang="pt-BR" sz="1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819 HH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444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1163 HH</a:t>
                      </a:r>
                    </a:p>
                  </a:txBody>
                  <a:tcPr marL="67945" marR="73025" marT="444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1245 HH</a:t>
                      </a:r>
                    </a:p>
                  </a:txBody>
                  <a:tcPr marL="67945" marR="73025" marT="444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8" name="Grupo 6">
            <a:extLst>
              <a:ext uri="{FF2B5EF4-FFF2-40B4-BE49-F238E27FC236}">
                <a16:creationId xmlns:a16="http://schemas.microsoft.com/office/drawing/2014/main" id="{A7B6D0AF-6B58-4EE3-8A97-DEE6977DB263}"/>
              </a:ext>
            </a:extLst>
          </p:cNvPr>
          <p:cNvGrpSpPr/>
          <p:nvPr/>
        </p:nvGrpSpPr>
        <p:grpSpPr>
          <a:xfrm>
            <a:off x="1043612" y="260648"/>
            <a:ext cx="5472609" cy="707886"/>
            <a:chOff x="2411761" y="260648"/>
            <a:chExt cx="2880804" cy="707886"/>
          </a:xfrm>
          <a:solidFill>
            <a:srgbClr val="326618"/>
          </a:solidFill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52C05B9C-E53C-4E24-AC28-5A8944A81ABC}"/>
                </a:ext>
              </a:extLst>
            </p:cNvPr>
            <p:cNvSpPr/>
            <p:nvPr/>
          </p:nvSpPr>
          <p:spPr>
            <a:xfrm>
              <a:off x="2411761" y="260648"/>
              <a:ext cx="2880804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ACEA807-AA05-41D0-B688-A891FAC57036}"/>
                </a:ext>
              </a:extLst>
            </p:cNvPr>
            <p:cNvSpPr txBox="1"/>
            <p:nvPr/>
          </p:nvSpPr>
          <p:spPr>
            <a:xfrm>
              <a:off x="2752908" y="260648"/>
              <a:ext cx="2539656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Estimativas de Tempo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62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33333E-6 L -0.7283 -3.33333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2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17</a:t>
            </a:fld>
            <a:endParaRPr lang="pt-BR" sz="20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1687662-5DAC-4745-8BE8-7CAB6A322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6" name="Grupo 11">
            <a:extLst>
              <a:ext uri="{FF2B5EF4-FFF2-40B4-BE49-F238E27FC236}">
                <a16:creationId xmlns:a16="http://schemas.microsoft.com/office/drawing/2014/main" id="{E5B48C36-E6B9-4659-A944-3F46E62612EA}"/>
              </a:ext>
            </a:extLst>
          </p:cNvPr>
          <p:cNvGrpSpPr/>
          <p:nvPr/>
        </p:nvGrpSpPr>
        <p:grpSpPr>
          <a:xfrm>
            <a:off x="1043608" y="260648"/>
            <a:ext cx="4320480" cy="707886"/>
            <a:chOff x="2411760" y="260648"/>
            <a:chExt cx="4159537" cy="707886"/>
          </a:xfrm>
          <a:solidFill>
            <a:srgbClr val="326618"/>
          </a:solidFill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B3B08E9-F23A-4E8D-B6E8-3E2B302E0190}"/>
                </a:ext>
              </a:extLst>
            </p:cNvPr>
            <p:cNvSpPr/>
            <p:nvPr/>
          </p:nvSpPr>
          <p:spPr>
            <a:xfrm>
              <a:off x="2411760" y="260648"/>
              <a:ext cx="4071514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145C84DB-D994-45EF-B247-A78DE11D2706}"/>
                </a:ext>
              </a:extLst>
            </p:cNvPr>
            <p:cNvSpPr txBox="1"/>
            <p:nvPr/>
          </p:nvSpPr>
          <p:spPr>
            <a:xfrm>
              <a:off x="2677097" y="260648"/>
              <a:ext cx="3894200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Gestão do Tempo</a:t>
              </a:r>
            </a:p>
          </p:txBody>
        </p: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41A3930-CFD0-4628-92A4-CC9426DA4FE9}"/>
              </a:ext>
            </a:extLst>
          </p:cNvPr>
          <p:cNvSpPr txBox="1"/>
          <p:nvPr/>
        </p:nvSpPr>
        <p:spPr>
          <a:xfrm>
            <a:off x="2771800" y="1779968"/>
            <a:ext cx="591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26618"/>
                </a:solidFill>
              </a:rPr>
              <a:t>Lista de Atividades;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32661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26618"/>
                </a:solidFill>
              </a:rPr>
              <a:t>Cronograma.</a:t>
            </a: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6E2DB8-73BB-408B-80CE-34E5A053D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614591"/>
            <a:ext cx="8445500" cy="4919664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3F5FF5D-BAAE-49A3-964F-F647B1609048}"/>
              </a:ext>
            </a:extLst>
          </p:cNvPr>
          <p:cNvSpPr txBox="1"/>
          <p:nvPr/>
        </p:nvSpPr>
        <p:spPr>
          <a:xfrm>
            <a:off x="2263120" y="5663484"/>
            <a:ext cx="4909860" cy="96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55222"/>
                </a:solidFill>
              </a:rPr>
              <a:t>FIGURA 5: Dicionário da EAP </a:t>
            </a:r>
          </a:p>
          <a:p>
            <a:pPr algn="ctr"/>
            <a:r>
              <a:rPr lang="pt-BR" sz="1600" dirty="0">
                <a:solidFill>
                  <a:srgbClr val="355222"/>
                </a:solidFill>
              </a:rPr>
              <a:t>FONTE: Elaborado pelos autores (2017</a:t>
            </a:r>
            <a:r>
              <a:rPr lang="pt-BR" sz="1909" dirty="0">
                <a:solidFill>
                  <a:srgbClr val="355222"/>
                </a:solidFill>
              </a:rPr>
              <a:t>)</a:t>
            </a:r>
          </a:p>
          <a:p>
            <a:pPr algn="ctr"/>
            <a:endParaRPr lang="pt-BR" sz="2149" dirty="0"/>
          </a:p>
        </p:txBody>
      </p:sp>
    </p:spTree>
    <p:extLst>
      <p:ext uri="{BB962C8B-B14F-4D97-AF65-F5344CB8AC3E}">
        <p14:creationId xmlns:p14="http://schemas.microsoft.com/office/powerpoint/2010/main" val="427412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33333E-6 L -0.7717 0.000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76" y="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18</a:t>
            </a:fld>
            <a:endParaRPr lang="pt-BR" sz="20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637A509-8195-473A-B355-701CFD695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1" name="Grupo 6">
            <a:extLst>
              <a:ext uri="{FF2B5EF4-FFF2-40B4-BE49-F238E27FC236}">
                <a16:creationId xmlns:a16="http://schemas.microsoft.com/office/drawing/2014/main" id="{3DD104CE-7662-453E-8836-CBC4F20BBC46}"/>
              </a:ext>
            </a:extLst>
          </p:cNvPr>
          <p:cNvGrpSpPr/>
          <p:nvPr/>
        </p:nvGrpSpPr>
        <p:grpSpPr>
          <a:xfrm>
            <a:off x="1043608" y="260648"/>
            <a:ext cx="5544616" cy="707886"/>
            <a:chOff x="2411760" y="260648"/>
            <a:chExt cx="4397019" cy="707886"/>
          </a:xfrm>
          <a:solidFill>
            <a:srgbClr val="326618"/>
          </a:solidFill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00C49DAE-C6FA-421A-834F-9037DE725DB1}"/>
                </a:ext>
              </a:extLst>
            </p:cNvPr>
            <p:cNvSpPr/>
            <p:nvPr/>
          </p:nvSpPr>
          <p:spPr>
            <a:xfrm>
              <a:off x="2411760" y="260648"/>
              <a:ext cx="4093773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9376D00B-76A3-4779-A462-5E603C13C3F3}"/>
                </a:ext>
              </a:extLst>
            </p:cNvPr>
            <p:cNvSpPr txBox="1"/>
            <p:nvPr/>
          </p:nvSpPr>
          <p:spPr>
            <a:xfrm>
              <a:off x="2752908" y="260648"/>
              <a:ext cx="4055871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Gestão da Qualidade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8497A55-583C-4001-89BE-359D9C200A6C}"/>
              </a:ext>
            </a:extLst>
          </p:cNvPr>
          <p:cNvSpPr txBox="1"/>
          <p:nvPr/>
        </p:nvSpPr>
        <p:spPr>
          <a:xfrm>
            <a:off x="2771800" y="1779968"/>
            <a:ext cx="5915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Papeis e responsabilidades;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Procedimentos para garantir a qualidade: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   Qualidade da documentação;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    Qualidade do</a:t>
            </a:r>
            <a:r>
              <a:rPr lang="pt-BR" sz="2400" i="1" dirty="0">
                <a:solidFill>
                  <a:schemeClr val="accent6">
                    <a:lumMod val="50000"/>
                  </a:schemeClr>
                </a:solidFill>
              </a:rPr>
              <a:t> software</a:t>
            </a: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037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19</a:t>
            </a:fld>
            <a:endParaRPr lang="pt-BR" sz="20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88A05B6-79A7-41F2-9A2F-FA2498A8A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5" name="Grupo 11">
            <a:extLst>
              <a:ext uri="{FF2B5EF4-FFF2-40B4-BE49-F238E27FC236}">
                <a16:creationId xmlns:a16="http://schemas.microsoft.com/office/drawing/2014/main" id="{F179CD92-760A-4104-BF46-0ED5A5631692}"/>
              </a:ext>
            </a:extLst>
          </p:cNvPr>
          <p:cNvGrpSpPr/>
          <p:nvPr/>
        </p:nvGrpSpPr>
        <p:grpSpPr>
          <a:xfrm>
            <a:off x="1043608" y="260648"/>
            <a:ext cx="4536504" cy="707886"/>
            <a:chOff x="2411760" y="260648"/>
            <a:chExt cx="4159537" cy="707886"/>
          </a:xfrm>
          <a:solidFill>
            <a:srgbClr val="326618"/>
          </a:solidFill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B9125410-A2FF-4569-B4DA-8379B9294789}"/>
                </a:ext>
              </a:extLst>
            </p:cNvPr>
            <p:cNvSpPr/>
            <p:nvPr/>
          </p:nvSpPr>
          <p:spPr>
            <a:xfrm>
              <a:off x="2411760" y="260648"/>
              <a:ext cx="4071514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E36DD5C3-4E15-40A2-BBFB-1487FA4E2CCF}"/>
                </a:ext>
              </a:extLst>
            </p:cNvPr>
            <p:cNvSpPr txBox="1"/>
            <p:nvPr/>
          </p:nvSpPr>
          <p:spPr>
            <a:xfrm>
              <a:off x="2677097" y="260648"/>
              <a:ext cx="3894200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Gestão dos Riscos</a:t>
              </a:r>
            </a:p>
          </p:txBody>
        </p: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4993BA4-A69F-46A6-8C30-8C6CA7B09359}"/>
              </a:ext>
            </a:extLst>
          </p:cNvPr>
          <p:cNvSpPr txBox="1"/>
          <p:nvPr/>
        </p:nvSpPr>
        <p:spPr>
          <a:xfrm>
            <a:off x="2771800" y="1779968"/>
            <a:ext cx="591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32661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26618"/>
                </a:solidFill>
              </a:rPr>
              <a:t>Análise qualitativa de riscos negativos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42514FD-37A1-4D80-945A-B3019E22C35A}"/>
              </a:ext>
            </a:extLst>
          </p:cNvPr>
          <p:cNvSpPr txBox="1"/>
          <p:nvPr/>
        </p:nvSpPr>
        <p:spPr>
          <a:xfrm>
            <a:off x="1930401" y="5969687"/>
            <a:ext cx="5597731" cy="915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55222"/>
                </a:solidFill>
              </a:rPr>
              <a:t>FIGURA 6: Gerência Qualitativa dos Riscos Negativos do Projeto</a:t>
            </a:r>
          </a:p>
          <a:p>
            <a:pPr algn="ctr"/>
            <a:r>
              <a:rPr lang="pt-BR" sz="1600" dirty="0">
                <a:solidFill>
                  <a:srgbClr val="355222"/>
                </a:solidFill>
              </a:rPr>
              <a:t>FONTE: Elaborado pelos autores (2017)</a:t>
            </a:r>
          </a:p>
          <a:p>
            <a:pPr algn="ctr"/>
            <a:endParaRPr lang="pt-BR" sz="2149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4618ED-BA6D-48EF-8B54-DB755D840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91" y="548430"/>
            <a:ext cx="85153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6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33333E-6 L -0.70468 0.0009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3" y="4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860812" y="948772"/>
            <a:ext cx="5738192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200" dirty="0">
                <a:solidFill>
                  <a:srgbClr val="326618"/>
                </a:solidFill>
              </a:rPr>
              <a:t>Introdução......................................................1</a:t>
            </a:r>
          </a:p>
          <a:p>
            <a:pPr algn="just"/>
            <a:r>
              <a:rPr lang="pt-BR" sz="2200" dirty="0">
                <a:solidFill>
                  <a:srgbClr val="326618"/>
                </a:solidFill>
              </a:rPr>
              <a:t>Formulação do Problema...............................4</a:t>
            </a:r>
          </a:p>
          <a:p>
            <a:pPr algn="just"/>
            <a:r>
              <a:rPr lang="pt-BR" sz="2200" dirty="0">
                <a:solidFill>
                  <a:srgbClr val="326618"/>
                </a:solidFill>
              </a:rPr>
              <a:t>Objetivos........................................................5</a:t>
            </a:r>
          </a:p>
          <a:p>
            <a:pPr algn="just"/>
            <a:r>
              <a:rPr lang="pt-BR" sz="2200" dirty="0">
                <a:solidFill>
                  <a:srgbClr val="326618"/>
                </a:solidFill>
              </a:rPr>
              <a:t>Justificativa.....................................................7</a:t>
            </a:r>
          </a:p>
          <a:p>
            <a:pPr algn="just"/>
            <a:r>
              <a:rPr lang="pt-BR" sz="2200" dirty="0">
                <a:solidFill>
                  <a:srgbClr val="326618"/>
                </a:solidFill>
              </a:rPr>
              <a:t>Revisão Bibliográfica......................................8</a:t>
            </a:r>
          </a:p>
          <a:p>
            <a:pPr algn="just"/>
            <a:r>
              <a:rPr lang="pt-BR" sz="2200" dirty="0">
                <a:solidFill>
                  <a:srgbClr val="326618"/>
                </a:solidFill>
              </a:rPr>
              <a:t>Gerência de Projeto......................................13 </a:t>
            </a:r>
          </a:p>
          <a:p>
            <a:pPr algn="just"/>
            <a:r>
              <a:rPr lang="pt-BR" sz="2200" dirty="0">
                <a:solidFill>
                  <a:srgbClr val="326618"/>
                </a:solidFill>
              </a:rPr>
              <a:t>Casos de Uso.................................................20</a:t>
            </a:r>
          </a:p>
          <a:p>
            <a:pPr algn="just"/>
            <a:r>
              <a:rPr lang="pt-BR" sz="2200" dirty="0">
                <a:solidFill>
                  <a:srgbClr val="326618"/>
                </a:solidFill>
              </a:rPr>
              <a:t>Requisitos Não Funcionais............................28</a:t>
            </a:r>
          </a:p>
          <a:p>
            <a:r>
              <a:rPr lang="pt-BR" sz="2200" dirty="0">
                <a:solidFill>
                  <a:srgbClr val="326618"/>
                </a:solidFill>
              </a:rPr>
              <a:t>Artefatos Desenvolvidos para Arquitetura do Sistema ........................................................ 29</a:t>
            </a:r>
          </a:p>
          <a:p>
            <a:pPr algn="just"/>
            <a:r>
              <a:rPr lang="pt-BR" sz="2200" dirty="0">
                <a:solidFill>
                  <a:srgbClr val="326618"/>
                </a:solidFill>
              </a:rPr>
              <a:t>Interação Humano-Computador...................34</a:t>
            </a:r>
          </a:p>
          <a:p>
            <a:pPr algn="just"/>
            <a:r>
              <a:rPr lang="pt-BR" sz="2200" dirty="0">
                <a:solidFill>
                  <a:srgbClr val="326618"/>
                </a:solidFill>
              </a:rPr>
              <a:t>Plano de Testes ............................................38</a:t>
            </a:r>
          </a:p>
          <a:p>
            <a:pPr algn="just"/>
            <a:r>
              <a:rPr lang="pt-BR" sz="2200" dirty="0">
                <a:solidFill>
                  <a:srgbClr val="326618"/>
                </a:solidFill>
              </a:rPr>
              <a:t>Plano de Implantação ..................................39</a:t>
            </a:r>
          </a:p>
          <a:p>
            <a:pPr algn="just"/>
            <a:r>
              <a:rPr lang="pt-BR" sz="2200" dirty="0">
                <a:solidFill>
                  <a:srgbClr val="326618"/>
                </a:solidFill>
              </a:rPr>
              <a:t>Agenda 2030.................................................40</a:t>
            </a:r>
          </a:p>
          <a:p>
            <a:pPr algn="just"/>
            <a:r>
              <a:rPr lang="pt-BR" sz="2200" dirty="0">
                <a:solidFill>
                  <a:srgbClr val="326618"/>
                </a:solidFill>
              </a:rPr>
              <a:t>Apresentação Funcional do Sistema.............41</a:t>
            </a:r>
          </a:p>
          <a:p>
            <a:pPr algn="just"/>
            <a:r>
              <a:rPr lang="pt-BR" sz="2200" dirty="0">
                <a:solidFill>
                  <a:srgbClr val="326618"/>
                </a:solidFill>
              </a:rPr>
              <a:t>Conclusão......................................................42</a:t>
            </a:r>
          </a:p>
          <a:p>
            <a:pPr algn="just"/>
            <a:r>
              <a:rPr lang="pt-BR" sz="2200" dirty="0">
                <a:solidFill>
                  <a:srgbClr val="326618"/>
                </a:solidFill>
              </a:rPr>
              <a:t>Referências.................... ...............................43</a:t>
            </a:r>
          </a:p>
          <a:p>
            <a:pPr algn="just"/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11B23-F933-4651-B246-FD529C42FCFA}" type="slidenum">
              <a:rPr lang="pt-BR" sz="2000"/>
              <a:t>2</a:t>
            </a:fld>
            <a:endParaRPr lang="pt-BR" sz="2000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908F3F3-2732-42A1-92C1-3A97BBAB2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8" name="Grupo 6">
            <a:extLst>
              <a:ext uri="{FF2B5EF4-FFF2-40B4-BE49-F238E27FC236}">
                <a16:creationId xmlns:a16="http://schemas.microsoft.com/office/drawing/2014/main" id="{4CAA82C5-C94B-42B4-AC38-F94CF404710E}"/>
              </a:ext>
            </a:extLst>
          </p:cNvPr>
          <p:cNvGrpSpPr/>
          <p:nvPr/>
        </p:nvGrpSpPr>
        <p:grpSpPr>
          <a:xfrm>
            <a:off x="1043608" y="259590"/>
            <a:ext cx="4320480" cy="707886"/>
            <a:chOff x="2411760" y="260648"/>
            <a:chExt cx="4320480" cy="707886"/>
          </a:xfrm>
          <a:solidFill>
            <a:srgbClr val="326618"/>
          </a:solidFill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0A318897-16C5-4198-AB49-FADD9409717E}"/>
                </a:ext>
              </a:extLst>
            </p:cNvPr>
            <p:cNvSpPr/>
            <p:nvPr/>
          </p:nvSpPr>
          <p:spPr>
            <a:xfrm>
              <a:off x="2411760" y="260648"/>
              <a:ext cx="4320480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36B9523B-7941-4FB8-985C-A75B19E528B9}"/>
                </a:ext>
              </a:extLst>
            </p:cNvPr>
            <p:cNvSpPr txBox="1"/>
            <p:nvPr/>
          </p:nvSpPr>
          <p:spPr>
            <a:xfrm>
              <a:off x="4427984" y="260648"/>
              <a:ext cx="1912703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Sumário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0740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20</a:t>
            </a:fld>
            <a:endParaRPr lang="pt-BR" sz="20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3474463-FF54-4B18-9955-595B224B6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6" name="Grupo 6">
            <a:extLst>
              <a:ext uri="{FF2B5EF4-FFF2-40B4-BE49-F238E27FC236}">
                <a16:creationId xmlns:a16="http://schemas.microsoft.com/office/drawing/2014/main" id="{4CA21676-6E8F-4D78-B6CF-3F3AC4D0C16F}"/>
              </a:ext>
            </a:extLst>
          </p:cNvPr>
          <p:cNvGrpSpPr/>
          <p:nvPr/>
        </p:nvGrpSpPr>
        <p:grpSpPr>
          <a:xfrm>
            <a:off x="1043610" y="260650"/>
            <a:ext cx="4105167" cy="707887"/>
            <a:chOff x="2411760" y="260648"/>
            <a:chExt cx="4093773" cy="707887"/>
          </a:xfrm>
          <a:solidFill>
            <a:srgbClr val="326618"/>
          </a:solidFill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EAD4AF44-A4D3-404A-9054-5A7A2647BB0A}"/>
                </a:ext>
              </a:extLst>
            </p:cNvPr>
            <p:cNvSpPr/>
            <p:nvPr/>
          </p:nvSpPr>
          <p:spPr>
            <a:xfrm>
              <a:off x="2411760" y="260648"/>
              <a:ext cx="4093773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82DAB395-6DF2-4712-BD89-22F680EEF679}"/>
                </a:ext>
              </a:extLst>
            </p:cNvPr>
            <p:cNvSpPr txBox="1"/>
            <p:nvPr/>
          </p:nvSpPr>
          <p:spPr>
            <a:xfrm>
              <a:off x="2955719" y="260649"/>
              <a:ext cx="2905633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Casos de Uso</a:t>
              </a:r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9277BA4-9178-4E26-9411-22A41FD7C670}"/>
              </a:ext>
            </a:extLst>
          </p:cNvPr>
          <p:cNvSpPr txBox="1"/>
          <p:nvPr/>
        </p:nvSpPr>
        <p:spPr>
          <a:xfrm>
            <a:off x="2771794" y="1779970"/>
            <a:ext cx="60547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26618"/>
                </a:solidFill>
              </a:rPr>
              <a:t>Diagrama de caso de uso Módulo Extranet;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26618"/>
                </a:solidFill>
                <a:ea typeface="Times New Roman" panose="02020603050405020304" pitchFamily="18" charset="0"/>
              </a:rPr>
              <a:t>Diagrama de caso de uso Acessar Extranet;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26618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Diagrama de caso de uso Módulo Controle de Acesso;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26618"/>
                </a:solidFill>
                <a:ea typeface="Times New Roman" panose="02020603050405020304" pitchFamily="18" charset="0"/>
              </a:rPr>
              <a:t>Diagrama de caso de uso Módulo Administrativo;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26618"/>
                </a:solidFill>
                <a:cs typeface="Times New Roman" panose="02020603050405020304" pitchFamily="18" charset="0"/>
              </a:rPr>
              <a:t>Diagrama de caso de uso Módulo Marketing;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26618"/>
                </a:solidFill>
                <a:ea typeface="Times New Roman" panose="02020603050405020304" pitchFamily="18" charset="0"/>
              </a:rPr>
              <a:t>Diagrama de caso de uso Módulo Recursos Humanos;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26618"/>
                </a:solidFill>
                <a:ea typeface="Times New Roman" panose="02020603050405020304" pitchFamily="18" charset="0"/>
              </a:rPr>
              <a:t>Diagrama de caso de uso Módulo da Intranet</a:t>
            </a:r>
            <a:r>
              <a:rPr lang="pt-BR" sz="2400" dirty="0">
                <a:solidFill>
                  <a:srgbClr val="326618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326618"/>
              </a:solidFill>
              <a:cs typeface="Times New Roman" panose="02020603050405020304" pitchFamily="18" charset="0"/>
            </a:endParaRPr>
          </a:p>
          <a:p>
            <a:endParaRPr lang="pt-BR" sz="2400" dirty="0">
              <a:solidFill>
                <a:srgbClr val="32661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t-BR" sz="2400" dirty="0">
              <a:solidFill>
                <a:srgbClr val="326618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522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21</a:t>
            </a:fld>
            <a:endParaRPr lang="pt-BR" sz="2000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6B01C416-DD35-40F8-B66E-36BDCEF4D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77" y="2257425"/>
            <a:ext cx="5362575" cy="234315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78389200-F682-4F80-904A-B14854FCF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28" name="Grupo 6">
            <a:extLst>
              <a:ext uri="{FF2B5EF4-FFF2-40B4-BE49-F238E27FC236}">
                <a16:creationId xmlns:a16="http://schemas.microsoft.com/office/drawing/2014/main" id="{16F7CA75-FF88-463B-B6E5-99B65D6131C6}"/>
              </a:ext>
            </a:extLst>
          </p:cNvPr>
          <p:cNvGrpSpPr/>
          <p:nvPr/>
        </p:nvGrpSpPr>
        <p:grpSpPr>
          <a:xfrm>
            <a:off x="1043608" y="260648"/>
            <a:ext cx="4252292" cy="707886"/>
            <a:chOff x="2411760" y="260648"/>
            <a:chExt cx="4093773" cy="707886"/>
          </a:xfrm>
          <a:solidFill>
            <a:srgbClr val="326618"/>
          </a:solidFill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C03DA184-11F6-4768-BE21-ED264A65182E}"/>
                </a:ext>
              </a:extLst>
            </p:cNvPr>
            <p:cNvSpPr/>
            <p:nvPr/>
          </p:nvSpPr>
          <p:spPr>
            <a:xfrm>
              <a:off x="2411760" y="260648"/>
              <a:ext cx="4093773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383BBE4D-7B44-4D11-9065-87FBA9C20AFB}"/>
                </a:ext>
              </a:extLst>
            </p:cNvPr>
            <p:cNvSpPr txBox="1"/>
            <p:nvPr/>
          </p:nvSpPr>
          <p:spPr>
            <a:xfrm>
              <a:off x="2914397" y="260649"/>
              <a:ext cx="3591136" cy="70788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Módulo Extranet</a:t>
              </a:r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AF3B754D-8735-4696-83AE-F638116EE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36" y="1289816"/>
            <a:ext cx="8291852" cy="3916535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A17A6B6C-FB2A-41D8-9E18-22E0C29687A0}"/>
              </a:ext>
            </a:extLst>
          </p:cNvPr>
          <p:cNvSpPr/>
          <p:nvPr/>
        </p:nvSpPr>
        <p:spPr>
          <a:xfrm>
            <a:off x="2255244" y="5527629"/>
            <a:ext cx="544095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rgbClr val="326618"/>
                </a:solidFill>
                <a:ea typeface="Times New Roman" panose="02020603050405020304" pitchFamily="18" charset="0"/>
              </a:rPr>
              <a:t>FIGURA 7 - Diagrama de caso de uso Módulo Extranet</a:t>
            </a:r>
          </a:p>
          <a:p>
            <a:pPr algn="ctr"/>
            <a:r>
              <a:rPr lang="pt-BR" sz="1600" dirty="0">
                <a:solidFill>
                  <a:srgbClr val="355222"/>
                </a:solidFill>
              </a:rPr>
              <a:t>FONTE: Elaborado pelos autores (2017)</a:t>
            </a:r>
          </a:p>
          <a:p>
            <a:pPr algn="just"/>
            <a:endParaRPr lang="pt-BR" b="1" dirty="0">
              <a:solidFill>
                <a:srgbClr val="32661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21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33333E-6 L -0.58959 0.006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9" y="32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22</a:t>
            </a:fld>
            <a:endParaRPr lang="pt-BR" sz="2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104055-0853-453D-BB4D-FBB9CED16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386" y="2457442"/>
            <a:ext cx="6342614" cy="212091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01743BD-0E9C-4115-B9A6-1837A4A95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5" name="Grupo 6">
            <a:extLst>
              <a:ext uri="{FF2B5EF4-FFF2-40B4-BE49-F238E27FC236}">
                <a16:creationId xmlns:a16="http://schemas.microsoft.com/office/drawing/2014/main" id="{B74683BB-C132-4A95-BBFA-5708A62EA39F}"/>
              </a:ext>
            </a:extLst>
          </p:cNvPr>
          <p:cNvGrpSpPr/>
          <p:nvPr/>
        </p:nvGrpSpPr>
        <p:grpSpPr>
          <a:xfrm>
            <a:off x="1043609" y="260648"/>
            <a:ext cx="4125292" cy="707888"/>
            <a:chOff x="2411760" y="260648"/>
            <a:chExt cx="4093774" cy="707888"/>
          </a:xfrm>
          <a:solidFill>
            <a:srgbClr val="326618"/>
          </a:solidFill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6DD63588-EEAF-456D-8C39-C77FC9336A0A}"/>
                </a:ext>
              </a:extLst>
            </p:cNvPr>
            <p:cNvSpPr/>
            <p:nvPr/>
          </p:nvSpPr>
          <p:spPr>
            <a:xfrm>
              <a:off x="2411760" y="260648"/>
              <a:ext cx="4093773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4F4AB42F-0DEF-4495-BE22-D9FFAC306410}"/>
                </a:ext>
              </a:extLst>
            </p:cNvPr>
            <p:cNvSpPr txBox="1"/>
            <p:nvPr/>
          </p:nvSpPr>
          <p:spPr>
            <a:xfrm>
              <a:off x="2822996" y="260650"/>
              <a:ext cx="3682538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Acessar Extranet</a:t>
              </a:r>
              <a:endParaRPr lang="pt-BR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DD0C0277-22F3-4420-9470-C1CC18D8394D}"/>
              </a:ext>
            </a:extLst>
          </p:cNvPr>
          <p:cNvSpPr/>
          <p:nvPr/>
        </p:nvSpPr>
        <p:spPr>
          <a:xfrm>
            <a:off x="1658342" y="5737649"/>
            <a:ext cx="55298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rgbClr val="326618"/>
                </a:solidFill>
                <a:ea typeface="Times New Roman" panose="02020603050405020304" pitchFamily="18" charset="0"/>
              </a:rPr>
              <a:t>FIGURA 8 - Diagrama de caso de uso Acessar Extranet</a:t>
            </a:r>
          </a:p>
          <a:p>
            <a:pPr algn="ctr"/>
            <a:r>
              <a:rPr lang="pt-BR" sz="1600" dirty="0">
                <a:solidFill>
                  <a:srgbClr val="326618"/>
                </a:solidFill>
              </a:rPr>
              <a:t>FONTE: Elaborado pelos autores (2017)</a:t>
            </a:r>
          </a:p>
          <a:p>
            <a:endParaRPr lang="pt-B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t-BR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B866F1A-EAC5-4856-8EE1-1179E1158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2" y="697990"/>
            <a:ext cx="8532988" cy="495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5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57743 0.001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72" y="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23</a:t>
            </a:fld>
            <a:endParaRPr lang="pt-BR" sz="2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669957-E5C6-4B6E-9641-9987761A4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639" y="1781175"/>
            <a:ext cx="5953125" cy="32956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A2EF597-C52A-4B35-AB13-6E80DBFB4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DA6B6BE-4961-42BA-AA42-C6829350F4AF}"/>
              </a:ext>
            </a:extLst>
          </p:cNvPr>
          <p:cNvSpPr/>
          <p:nvPr/>
        </p:nvSpPr>
        <p:spPr>
          <a:xfrm>
            <a:off x="1532879" y="5771575"/>
            <a:ext cx="648176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rgbClr val="326618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FIGURA 9 - Diagrama de caso de uso Módulo Controle de Acesso</a:t>
            </a:r>
          </a:p>
          <a:p>
            <a:pPr algn="ctr"/>
            <a:r>
              <a:rPr lang="pt-BR" sz="1600" dirty="0">
                <a:solidFill>
                  <a:srgbClr val="326618"/>
                </a:solidFill>
                <a:cs typeface="Times New Roman" panose="02020603050405020304" pitchFamily="18" charset="0"/>
              </a:rPr>
              <a:t>FONTE: Elaborado pelos autores (2017)</a:t>
            </a:r>
          </a:p>
          <a:p>
            <a:pPr>
              <a:spcAft>
                <a:spcPts val="1200"/>
              </a:spcAft>
            </a:pPr>
            <a:endParaRPr lang="pt-BR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4BA7863-3585-471D-803B-EDEE3F9A8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26" y="614593"/>
            <a:ext cx="8384268" cy="5127169"/>
          </a:xfrm>
          <a:prstGeom prst="rect">
            <a:avLst/>
          </a:prstGeom>
        </p:spPr>
      </p:pic>
      <p:grpSp>
        <p:nvGrpSpPr>
          <p:cNvPr id="23" name="Grupo 6">
            <a:extLst>
              <a:ext uri="{FF2B5EF4-FFF2-40B4-BE49-F238E27FC236}">
                <a16:creationId xmlns:a16="http://schemas.microsoft.com/office/drawing/2014/main" id="{27162C1D-2EE1-4B66-BD90-D46BA6FE9823}"/>
              </a:ext>
            </a:extLst>
          </p:cNvPr>
          <p:cNvGrpSpPr/>
          <p:nvPr/>
        </p:nvGrpSpPr>
        <p:grpSpPr>
          <a:xfrm>
            <a:off x="1043608" y="260648"/>
            <a:ext cx="6817692" cy="707888"/>
            <a:chOff x="2411760" y="260648"/>
            <a:chExt cx="4093773" cy="707888"/>
          </a:xfrm>
          <a:solidFill>
            <a:srgbClr val="326618"/>
          </a:solidFill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9DD62387-C2A3-4BF2-B249-4A4C57636F5A}"/>
                </a:ext>
              </a:extLst>
            </p:cNvPr>
            <p:cNvSpPr/>
            <p:nvPr/>
          </p:nvSpPr>
          <p:spPr>
            <a:xfrm>
              <a:off x="2411760" y="260648"/>
              <a:ext cx="4093773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EA9F51F5-63C5-4FBF-9540-CE087B68F29A}"/>
                </a:ext>
              </a:extLst>
            </p:cNvPr>
            <p:cNvSpPr txBox="1"/>
            <p:nvPr/>
          </p:nvSpPr>
          <p:spPr>
            <a:xfrm>
              <a:off x="2898491" y="260650"/>
              <a:ext cx="3607042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Módulo Controle de Acesso</a:t>
              </a:r>
              <a:endParaRPr lang="pt-BR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0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33333E-6 L -0.87014 0.0074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507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24</a:t>
            </a:fld>
            <a:endParaRPr lang="pt-BR" sz="2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279F61-C30A-415A-8712-CF2A981A3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93" y="1685925"/>
            <a:ext cx="4714875" cy="348615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B94F57C-5868-4F82-81B5-F38EA9E08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4" name="Grupo 6">
            <a:extLst>
              <a:ext uri="{FF2B5EF4-FFF2-40B4-BE49-F238E27FC236}">
                <a16:creationId xmlns:a16="http://schemas.microsoft.com/office/drawing/2014/main" id="{A72E13AE-283A-48AE-8D61-3D6C7031382E}"/>
              </a:ext>
            </a:extLst>
          </p:cNvPr>
          <p:cNvGrpSpPr/>
          <p:nvPr/>
        </p:nvGrpSpPr>
        <p:grpSpPr>
          <a:xfrm>
            <a:off x="1043608" y="260648"/>
            <a:ext cx="5979492" cy="707886"/>
            <a:chOff x="2411760" y="260648"/>
            <a:chExt cx="4093773" cy="707886"/>
          </a:xfrm>
          <a:solidFill>
            <a:srgbClr val="326618"/>
          </a:solidFill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C2760C78-1F0D-4E92-9966-C505A6175396}"/>
                </a:ext>
              </a:extLst>
            </p:cNvPr>
            <p:cNvSpPr/>
            <p:nvPr/>
          </p:nvSpPr>
          <p:spPr>
            <a:xfrm>
              <a:off x="2411760" y="260648"/>
              <a:ext cx="4093773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22A39CDD-8117-43AF-B4DD-6647888262B8}"/>
                </a:ext>
              </a:extLst>
            </p:cNvPr>
            <p:cNvSpPr txBox="1"/>
            <p:nvPr/>
          </p:nvSpPr>
          <p:spPr>
            <a:xfrm>
              <a:off x="2949330" y="260649"/>
              <a:ext cx="3556203" cy="70788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Módulo Administrativo</a:t>
              </a:r>
              <a:endParaRPr lang="pt-BR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40F67B9E-E3AD-47FB-B204-D67CE0A0BB08}"/>
              </a:ext>
            </a:extLst>
          </p:cNvPr>
          <p:cNvSpPr/>
          <p:nvPr/>
        </p:nvSpPr>
        <p:spPr>
          <a:xfrm>
            <a:off x="1629768" y="5753000"/>
            <a:ext cx="6388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rgbClr val="326618"/>
                </a:solidFill>
                <a:ea typeface="Times New Roman" panose="02020603050405020304" pitchFamily="18" charset="0"/>
              </a:rPr>
              <a:t>FIGURA 10</a:t>
            </a:r>
            <a:r>
              <a:rPr lang="pt-BR" sz="1600" b="1" dirty="0">
                <a:solidFill>
                  <a:srgbClr val="326618"/>
                </a:solidFill>
                <a:ea typeface="Times New Roman" panose="02020603050405020304" pitchFamily="18" charset="0"/>
              </a:rPr>
              <a:t> - </a:t>
            </a:r>
            <a:r>
              <a:rPr lang="pt-BR" sz="1600" dirty="0">
                <a:solidFill>
                  <a:srgbClr val="326618"/>
                </a:solidFill>
                <a:ea typeface="Times New Roman" panose="02020603050405020304" pitchFamily="18" charset="0"/>
              </a:rPr>
              <a:t>Diagrama de caso de uso Módulo Administrativo</a:t>
            </a:r>
          </a:p>
          <a:p>
            <a:pPr algn="ctr"/>
            <a:r>
              <a:rPr lang="pt-BR" sz="1600" dirty="0">
                <a:solidFill>
                  <a:srgbClr val="326618"/>
                </a:solidFill>
                <a:cs typeface="Times New Roman" panose="02020603050405020304" pitchFamily="18" charset="0"/>
              </a:rPr>
              <a:t>FONTE: Elaborado pelos autores (2017)</a:t>
            </a:r>
          </a:p>
          <a:p>
            <a:endParaRPr lang="pt-BR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2919C2D-2B93-436C-9F0F-BB79E4048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7" y="363341"/>
            <a:ext cx="8178725" cy="520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33333E-6 L -0.77986 0.0104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993" y="50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25</a:t>
            </a:fld>
            <a:endParaRPr lang="pt-BR" sz="2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AA3BD3-7385-4895-86DB-D640D6310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16" y="2209800"/>
            <a:ext cx="5848350" cy="24384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E99F1A7-18E7-4A78-9FF2-6FFCFE080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4" name="Grupo 6">
            <a:extLst>
              <a:ext uri="{FF2B5EF4-FFF2-40B4-BE49-F238E27FC236}">
                <a16:creationId xmlns:a16="http://schemas.microsoft.com/office/drawing/2014/main" id="{567B4387-96BD-4CB3-AB19-10AA1FA6ACCF}"/>
              </a:ext>
            </a:extLst>
          </p:cNvPr>
          <p:cNvGrpSpPr/>
          <p:nvPr/>
        </p:nvGrpSpPr>
        <p:grpSpPr>
          <a:xfrm>
            <a:off x="1043608" y="260650"/>
            <a:ext cx="4696792" cy="707887"/>
            <a:chOff x="2411760" y="260648"/>
            <a:chExt cx="4093773" cy="707887"/>
          </a:xfrm>
          <a:solidFill>
            <a:srgbClr val="326618"/>
          </a:solidFill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726FCB2-1DA0-45C4-9CE1-9781A8DDBBCC}"/>
                </a:ext>
              </a:extLst>
            </p:cNvPr>
            <p:cNvSpPr/>
            <p:nvPr/>
          </p:nvSpPr>
          <p:spPr>
            <a:xfrm>
              <a:off x="2411760" y="260648"/>
              <a:ext cx="4093773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F3CD556D-443A-4422-A450-6E68C7D9684E}"/>
                </a:ext>
              </a:extLst>
            </p:cNvPr>
            <p:cNvSpPr txBox="1"/>
            <p:nvPr/>
          </p:nvSpPr>
          <p:spPr>
            <a:xfrm>
              <a:off x="2952880" y="260649"/>
              <a:ext cx="3552653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Módulo </a:t>
              </a:r>
              <a:r>
                <a:rPr lang="pt-BR" sz="4000" dirty="0">
                  <a:solidFill>
                    <a:schemeClr val="bg1"/>
                  </a:solidFill>
                </a:rPr>
                <a:t>Marketing</a:t>
              </a:r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140C05F3-63C3-42D4-B192-008D225EF46D}"/>
              </a:ext>
            </a:extLst>
          </p:cNvPr>
          <p:cNvSpPr/>
          <p:nvPr/>
        </p:nvSpPr>
        <p:spPr>
          <a:xfrm>
            <a:off x="1621872" y="5548226"/>
            <a:ext cx="61763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rgbClr val="326618"/>
                </a:solidFill>
                <a:cs typeface="Times New Roman" panose="02020603050405020304" pitchFamily="18" charset="0"/>
              </a:rPr>
              <a:t>FIGURA 11 -</a:t>
            </a:r>
            <a:r>
              <a:rPr lang="pt-BR" sz="1600" b="1" dirty="0">
                <a:solidFill>
                  <a:srgbClr val="326618"/>
                </a:solidFill>
                <a:cs typeface="Times New Roman" panose="02020603050405020304" pitchFamily="18" charset="0"/>
              </a:rPr>
              <a:t> </a:t>
            </a:r>
            <a:r>
              <a:rPr lang="pt-BR" sz="1600" dirty="0">
                <a:solidFill>
                  <a:srgbClr val="326618"/>
                </a:solidFill>
                <a:cs typeface="Times New Roman" panose="02020603050405020304" pitchFamily="18" charset="0"/>
              </a:rPr>
              <a:t>Diagrama de caso de uso Módulo Marketing</a:t>
            </a:r>
          </a:p>
          <a:p>
            <a:pPr algn="ctr"/>
            <a:r>
              <a:rPr lang="pt-BR" sz="1600" dirty="0">
                <a:solidFill>
                  <a:srgbClr val="326618"/>
                </a:solidFill>
                <a:cs typeface="Times New Roman" panose="02020603050405020304" pitchFamily="18" charset="0"/>
              </a:rPr>
              <a:t>FONTE: Elaborado pelos autores (2017)</a:t>
            </a:r>
            <a:endParaRPr lang="pt-BR" sz="1600" dirty="0">
              <a:ea typeface="Times New Roman" panose="02020603050405020304" pitchFamily="18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2F88563F-6F0C-469B-959A-D416E1025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2" y="968536"/>
            <a:ext cx="8295862" cy="44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6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86527 0.003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264" y="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26</a:t>
            </a:fld>
            <a:endParaRPr lang="pt-BR" sz="2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4D0799-F95B-4472-A1F3-1109C22C2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335" y="1733550"/>
            <a:ext cx="5886450" cy="33909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0005856-C260-46A0-88ED-89C50FECC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4" name="Grupo 6">
            <a:extLst>
              <a:ext uri="{FF2B5EF4-FFF2-40B4-BE49-F238E27FC236}">
                <a16:creationId xmlns:a16="http://schemas.microsoft.com/office/drawing/2014/main" id="{DC7ACD46-5DE8-4FA8-A424-1743BAD3003F}"/>
              </a:ext>
            </a:extLst>
          </p:cNvPr>
          <p:cNvGrpSpPr/>
          <p:nvPr/>
        </p:nvGrpSpPr>
        <p:grpSpPr>
          <a:xfrm>
            <a:off x="1043608" y="260648"/>
            <a:ext cx="6906592" cy="707886"/>
            <a:chOff x="2411760" y="260648"/>
            <a:chExt cx="4093773" cy="707886"/>
          </a:xfrm>
          <a:solidFill>
            <a:srgbClr val="326618"/>
          </a:solidFill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1A256813-AF11-4D5C-8110-824E3BFEA44A}"/>
                </a:ext>
              </a:extLst>
            </p:cNvPr>
            <p:cNvSpPr/>
            <p:nvPr/>
          </p:nvSpPr>
          <p:spPr>
            <a:xfrm>
              <a:off x="2411760" y="260648"/>
              <a:ext cx="4093773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C068FC9C-7ED2-48F2-87B8-3064BC053A63}"/>
                </a:ext>
              </a:extLst>
            </p:cNvPr>
            <p:cNvSpPr txBox="1"/>
            <p:nvPr/>
          </p:nvSpPr>
          <p:spPr>
            <a:xfrm>
              <a:off x="2929864" y="260649"/>
              <a:ext cx="3575669" cy="70788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pt-BR" sz="40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Módulo Recursos Humanos</a:t>
              </a:r>
              <a:endParaRPr lang="pt-BR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DF8E4F37-29E4-4055-9DFB-90E23F24B91F}"/>
              </a:ext>
            </a:extLst>
          </p:cNvPr>
          <p:cNvSpPr/>
          <p:nvPr/>
        </p:nvSpPr>
        <p:spPr>
          <a:xfrm>
            <a:off x="1232013" y="5929868"/>
            <a:ext cx="65297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rgbClr val="326618"/>
                </a:solidFill>
                <a:ea typeface="Times New Roman" panose="02020603050405020304" pitchFamily="18" charset="0"/>
              </a:rPr>
              <a:t>FIGURA 12 - Diagrama de caso de uso Módulo Recursos Humanos</a:t>
            </a:r>
          </a:p>
          <a:p>
            <a:pPr algn="ctr"/>
            <a:r>
              <a:rPr lang="pt-BR" sz="1600" dirty="0">
                <a:solidFill>
                  <a:srgbClr val="326618"/>
                </a:solidFill>
                <a:cs typeface="Times New Roman" panose="02020603050405020304" pitchFamily="18" charset="0"/>
              </a:rPr>
              <a:t>FONTE: Elaborado pelos autores (2017</a:t>
            </a:r>
            <a:r>
              <a:rPr lang="pt-BR" dirty="0">
                <a:solidFill>
                  <a:srgbClr val="3266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pt-BR" dirty="0">
              <a:solidFill>
                <a:srgbClr val="32661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3E118E3-D45B-4362-B746-32C0A518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0" y="700021"/>
            <a:ext cx="8219437" cy="504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4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88195 0.002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97" y="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27</a:t>
            </a:fld>
            <a:endParaRPr lang="pt-BR" sz="2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E0896A-393D-44E7-BF57-36A036D7E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7" y="2162175"/>
            <a:ext cx="5610225" cy="25336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0624B27-7AF3-49B3-85AB-FE070447B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3" name="Grupo 6">
            <a:extLst>
              <a:ext uri="{FF2B5EF4-FFF2-40B4-BE49-F238E27FC236}">
                <a16:creationId xmlns:a16="http://schemas.microsoft.com/office/drawing/2014/main" id="{81831136-D782-419F-85A2-602B8F17F144}"/>
              </a:ext>
            </a:extLst>
          </p:cNvPr>
          <p:cNvGrpSpPr/>
          <p:nvPr/>
        </p:nvGrpSpPr>
        <p:grpSpPr>
          <a:xfrm>
            <a:off x="1043608" y="260648"/>
            <a:ext cx="5192092" cy="707888"/>
            <a:chOff x="2411760" y="260648"/>
            <a:chExt cx="4093773" cy="707888"/>
          </a:xfrm>
          <a:solidFill>
            <a:srgbClr val="326618"/>
          </a:solidFill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037CCB18-0DEF-45D0-A98C-D803589F75A6}"/>
                </a:ext>
              </a:extLst>
            </p:cNvPr>
            <p:cNvSpPr/>
            <p:nvPr/>
          </p:nvSpPr>
          <p:spPr>
            <a:xfrm>
              <a:off x="2411760" y="260648"/>
              <a:ext cx="4093773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883C82D-678D-4AC0-8327-9481DB2E316E}"/>
                </a:ext>
              </a:extLst>
            </p:cNvPr>
            <p:cNvSpPr txBox="1"/>
            <p:nvPr/>
          </p:nvSpPr>
          <p:spPr>
            <a:xfrm>
              <a:off x="3070909" y="260650"/>
              <a:ext cx="3434624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Módulo da Intranet</a:t>
              </a:r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477CF0B4-3EB7-4030-8C97-93D0192A54E6}"/>
              </a:ext>
            </a:extLst>
          </p:cNvPr>
          <p:cNvSpPr/>
          <p:nvPr/>
        </p:nvSpPr>
        <p:spPr>
          <a:xfrm>
            <a:off x="1607543" y="5857939"/>
            <a:ext cx="5867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BR" sz="1600" dirty="0">
                <a:solidFill>
                  <a:srgbClr val="326618"/>
                </a:solidFill>
                <a:ea typeface="Times New Roman" panose="02020603050405020304" pitchFamily="18" charset="0"/>
              </a:rPr>
              <a:t>FIGURA 13 -</a:t>
            </a:r>
            <a:r>
              <a:rPr lang="pt-BR" sz="1600" b="1" dirty="0">
                <a:solidFill>
                  <a:srgbClr val="326618"/>
                </a:solidFill>
                <a:ea typeface="Times New Roman" panose="02020603050405020304" pitchFamily="18" charset="0"/>
              </a:rPr>
              <a:t> </a:t>
            </a:r>
            <a:r>
              <a:rPr lang="pt-BR" sz="1600" dirty="0">
                <a:solidFill>
                  <a:srgbClr val="326618"/>
                </a:solidFill>
                <a:ea typeface="Times New Roman" panose="02020603050405020304" pitchFamily="18" charset="0"/>
              </a:rPr>
              <a:t> Diagrama de caso de uso Módulo da Intranet</a:t>
            </a:r>
          </a:p>
          <a:p>
            <a:pPr algn="ctr">
              <a:spcAft>
                <a:spcPts val="1200"/>
              </a:spcAft>
            </a:pPr>
            <a:r>
              <a:rPr lang="pt-BR" sz="1600" dirty="0">
                <a:solidFill>
                  <a:srgbClr val="326618"/>
                </a:solidFill>
                <a:cs typeface="Times New Roman" panose="02020603050405020304" pitchFamily="18" charset="0"/>
              </a:rPr>
              <a:t>FONTE: Elaborado pelos autores (2017)</a:t>
            </a:r>
            <a:endParaRPr lang="pt-BR" b="1" dirty="0">
              <a:ea typeface="Times New Roman" panose="02020603050405020304" pitchFamily="18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9D527B2-B0B8-408A-9973-E4DB55121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2" y="990438"/>
            <a:ext cx="8163338" cy="484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1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 L -0.25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37257E-18 -3.33333E-6 L -0.79375 0.006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92" y="32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28</a:t>
            </a:fld>
            <a:endParaRPr lang="pt-BR" sz="20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3474463-FF54-4B18-9955-595B224B6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6" name="Grupo 6">
            <a:extLst>
              <a:ext uri="{FF2B5EF4-FFF2-40B4-BE49-F238E27FC236}">
                <a16:creationId xmlns:a16="http://schemas.microsoft.com/office/drawing/2014/main" id="{4CA21676-6E8F-4D78-B6CF-3F3AC4D0C16F}"/>
              </a:ext>
            </a:extLst>
          </p:cNvPr>
          <p:cNvGrpSpPr/>
          <p:nvPr/>
        </p:nvGrpSpPr>
        <p:grpSpPr>
          <a:xfrm>
            <a:off x="1043608" y="260650"/>
            <a:ext cx="6503062" cy="707887"/>
            <a:chOff x="2411760" y="260648"/>
            <a:chExt cx="4093773" cy="707887"/>
          </a:xfrm>
          <a:solidFill>
            <a:srgbClr val="326618"/>
          </a:solidFill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EAD4AF44-A4D3-404A-9054-5A7A2647BB0A}"/>
                </a:ext>
              </a:extLst>
            </p:cNvPr>
            <p:cNvSpPr/>
            <p:nvPr/>
          </p:nvSpPr>
          <p:spPr>
            <a:xfrm>
              <a:off x="2411760" y="260648"/>
              <a:ext cx="4093773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82DAB395-6DF2-4712-BD89-22F680EEF679}"/>
                </a:ext>
              </a:extLst>
            </p:cNvPr>
            <p:cNvSpPr txBox="1"/>
            <p:nvPr/>
          </p:nvSpPr>
          <p:spPr>
            <a:xfrm>
              <a:off x="2955721" y="260649"/>
              <a:ext cx="3549812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Requisitos Não Funcionais</a:t>
              </a: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27E24698-F2DA-4D4D-AB7D-D07949D201DB}"/>
              </a:ext>
            </a:extLst>
          </p:cNvPr>
          <p:cNvSpPr txBox="1"/>
          <p:nvPr/>
        </p:nvSpPr>
        <p:spPr>
          <a:xfrm>
            <a:off x="2771800" y="1484545"/>
            <a:ext cx="6372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355222"/>
                </a:solidFill>
              </a:rPr>
              <a:t>[RNF01] - Eficiência no uso do sistema;</a:t>
            </a:r>
          </a:p>
          <a:p>
            <a:r>
              <a:rPr lang="pt-BR" sz="2400" dirty="0">
                <a:solidFill>
                  <a:srgbClr val="355222"/>
                </a:solidFill>
              </a:rPr>
              <a:t>[RNF02] - Acesso limitado;</a:t>
            </a:r>
          </a:p>
          <a:p>
            <a:r>
              <a:rPr lang="pt-BR" sz="2400" dirty="0">
                <a:solidFill>
                  <a:srgbClr val="355222"/>
                </a:solidFill>
              </a:rPr>
              <a:t>[RNF03] - Disponibilidade;</a:t>
            </a:r>
          </a:p>
          <a:p>
            <a:r>
              <a:rPr lang="pt-BR" sz="2400" dirty="0">
                <a:solidFill>
                  <a:srgbClr val="355222"/>
                </a:solidFill>
              </a:rPr>
              <a:t>[RNF04] - Segurança;</a:t>
            </a:r>
          </a:p>
          <a:p>
            <a:r>
              <a:rPr lang="pt-BR" sz="2400" dirty="0">
                <a:solidFill>
                  <a:srgbClr val="355222"/>
                </a:solidFill>
              </a:rPr>
              <a:t>[RNF05] - Acesso por diversos dispositivos;</a:t>
            </a:r>
          </a:p>
          <a:p>
            <a:r>
              <a:rPr lang="pt-BR" sz="2400" dirty="0">
                <a:solidFill>
                  <a:srgbClr val="355222"/>
                </a:solidFill>
              </a:rPr>
              <a:t>[RNF06] - Suporte à internacionalização; </a:t>
            </a:r>
          </a:p>
          <a:p>
            <a:r>
              <a:rPr lang="pt-BR" sz="2400" dirty="0">
                <a:solidFill>
                  <a:srgbClr val="355222"/>
                </a:solidFill>
              </a:rPr>
              <a:t>[RNF07] - Linguagem para codificação;</a:t>
            </a:r>
          </a:p>
          <a:p>
            <a:r>
              <a:rPr lang="pt-BR" sz="2400" dirty="0">
                <a:solidFill>
                  <a:srgbClr val="355222"/>
                </a:solidFill>
              </a:rPr>
              <a:t>[RNF08] - Modelagem arquitetural de projeto;</a:t>
            </a:r>
          </a:p>
          <a:p>
            <a:r>
              <a:rPr lang="pt-BR" sz="2400" dirty="0">
                <a:solidFill>
                  <a:srgbClr val="355222"/>
                </a:solidFill>
              </a:rPr>
              <a:t>[RNF10] - Servidor </a:t>
            </a:r>
            <a:r>
              <a:rPr lang="pt-BR" sz="2400" i="1" dirty="0">
                <a:solidFill>
                  <a:srgbClr val="355222"/>
                </a:solidFill>
              </a:rPr>
              <a:t>Web;</a:t>
            </a:r>
            <a:endParaRPr lang="pt-BR" sz="2400" dirty="0">
              <a:solidFill>
                <a:srgbClr val="355222"/>
              </a:solidFill>
            </a:endParaRPr>
          </a:p>
          <a:p>
            <a:r>
              <a:rPr lang="pt-BR" sz="2400" dirty="0">
                <a:solidFill>
                  <a:srgbClr val="355222"/>
                </a:solidFill>
              </a:rPr>
              <a:t>[RNF11] - Termo de autorização;</a:t>
            </a:r>
          </a:p>
          <a:p>
            <a:r>
              <a:rPr lang="pt-BR" sz="2400" dirty="0">
                <a:solidFill>
                  <a:srgbClr val="355222"/>
                </a:solidFill>
              </a:rPr>
              <a:t>[RNF11] - Privacidade de dados.</a:t>
            </a:r>
          </a:p>
          <a:p>
            <a:endParaRPr lang="pt-BR" sz="2000" dirty="0">
              <a:solidFill>
                <a:srgbClr val="355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940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</p:spPr>
        <p:txBody>
          <a:bodyPr/>
          <a:lstStyle/>
          <a:p>
            <a:fld id="{2A549EB7-64BC-4F01-A2CF-21673B2EAA69}" type="slidenum">
              <a:rPr lang="pt-BR" sz="2000"/>
              <a:pPr/>
              <a:t>29</a:t>
            </a:fld>
            <a:endParaRPr lang="pt-BR" sz="20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9B495F1-B3DC-417F-B1EC-8A941919C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1" name="Grupo 6">
            <a:extLst>
              <a:ext uri="{FF2B5EF4-FFF2-40B4-BE49-F238E27FC236}">
                <a16:creationId xmlns:a16="http://schemas.microsoft.com/office/drawing/2014/main" id="{80AB3192-DF7D-4454-AC2D-83A3D0F35819}"/>
              </a:ext>
            </a:extLst>
          </p:cNvPr>
          <p:cNvGrpSpPr/>
          <p:nvPr/>
        </p:nvGrpSpPr>
        <p:grpSpPr>
          <a:xfrm>
            <a:off x="1043608" y="260648"/>
            <a:ext cx="7917512" cy="707886"/>
            <a:chOff x="2411760" y="260648"/>
            <a:chExt cx="4167811" cy="707886"/>
          </a:xfrm>
          <a:solidFill>
            <a:srgbClr val="326618"/>
          </a:solidFill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95E18BDC-6EE5-406A-95E1-E155FBFA33A8}"/>
                </a:ext>
              </a:extLst>
            </p:cNvPr>
            <p:cNvSpPr/>
            <p:nvPr/>
          </p:nvSpPr>
          <p:spPr>
            <a:xfrm>
              <a:off x="2411760" y="260648"/>
              <a:ext cx="4093773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6C6FD3DD-EAE6-4084-9DB9-2CE742FB69F0}"/>
                </a:ext>
              </a:extLst>
            </p:cNvPr>
            <p:cNvSpPr txBox="1"/>
            <p:nvPr/>
          </p:nvSpPr>
          <p:spPr>
            <a:xfrm>
              <a:off x="2752908" y="260648"/>
              <a:ext cx="3826663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Arquitetura e Projeto do Sistema</a:t>
              </a: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A1E299B-2B84-4E56-828B-422599459620}"/>
              </a:ext>
            </a:extLst>
          </p:cNvPr>
          <p:cNvSpPr txBox="1"/>
          <p:nvPr/>
        </p:nvSpPr>
        <p:spPr>
          <a:xfrm>
            <a:off x="2771800" y="1822173"/>
            <a:ext cx="5915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55222"/>
                </a:solidFill>
              </a:rPr>
              <a:t>Modelo Operacional;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35522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55222"/>
                </a:solidFill>
              </a:rPr>
              <a:t>Diagrama de Pacotes;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35522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55222"/>
                </a:solidFill>
              </a:rPr>
              <a:t>Diagrama Sistemas Distribuídos;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35522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400" dirty="0" bmk="_Toc489731160">
                <a:solidFill>
                  <a:srgbClr val="355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O Processo de Execução do código CLR.</a:t>
            </a:r>
            <a:endParaRPr lang="pt-BR" sz="2400" dirty="0">
              <a:solidFill>
                <a:srgbClr val="355222"/>
              </a:solidFill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355222"/>
              </a:solidFill>
            </a:endParaRPr>
          </a:p>
          <a:p>
            <a:endParaRPr lang="pt-BR" sz="1400" b="1" dirty="0">
              <a:solidFill>
                <a:srgbClr val="355222"/>
              </a:solidFill>
            </a:endParaRP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60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3</a:t>
            </a:fld>
            <a:endParaRPr lang="pt-BR" sz="20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48CCBA4-7538-4900-B486-4066134B4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F91BAF2-911D-4D9B-9C95-78EAB90B4C1B}"/>
              </a:ext>
            </a:extLst>
          </p:cNvPr>
          <p:cNvSpPr/>
          <p:nvPr/>
        </p:nvSpPr>
        <p:spPr>
          <a:xfrm>
            <a:off x="2385992" y="6293117"/>
            <a:ext cx="4572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dirty="0">
                <a:solidFill>
                  <a:srgbClr val="355222"/>
                </a:solidFill>
              </a:rPr>
              <a:t>FIGURA 1 – Empresa Fênix</a:t>
            </a:r>
          </a:p>
          <a:p>
            <a:pPr algn="ctr"/>
            <a:r>
              <a:rPr lang="pt-BR" sz="1600" dirty="0">
                <a:solidFill>
                  <a:srgbClr val="355222"/>
                </a:solidFill>
              </a:rPr>
              <a:t>FONTE: FÊNIX,2017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78A23138-E5F6-43A3-8CFA-DA711E35E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845" y="151799"/>
            <a:ext cx="3589502" cy="2358067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8AB81C0-8D21-4493-936B-AE0DA3AF6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09" y="505058"/>
            <a:ext cx="3160948" cy="189358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1B23301D-7454-4521-AC8F-43DD6CFF1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29" y="2690555"/>
            <a:ext cx="6306430" cy="3658111"/>
          </a:xfrm>
          <a:prstGeom prst="rect">
            <a:avLst/>
          </a:prstGeom>
        </p:spPr>
      </p:pic>
      <p:grpSp>
        <p:nvGrpSpPr>
          <p:cNvPr id="12" name="Grupo 7">
            <a:extLst>
              <a:ext uri="{FF2B5EF4-FFF2-40B4-BE49-F238E27FC236}">
                <a16:creationId xmlns:a16="http://schemas.microsoft.com/office/drawing/2014/main" id="{ED874563-5E02-4A3F-8EB1-90AD707C3697}"/>
              </a:ext>
            </a:extLst>
          </p:cNvPr>
          <p:cNvGrpSpPr/>
          <p:nvPr/>
        </p:nvGrpSpPr>
        <p:grpSpPr>
          <a:xfrm>
            <a:off x="1043609" y="260883"/>
            <a:ext cx="4703881" cy="707886"/>
            <a:chOff x="2411760" y="260648"/>
            <a:chExt cx="3658643" cy="707886"/>
          </a:xfrm>
          <a:solidFill>
            <a:srgbClr val="326618"/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7F252CB4-EA73-4F98-BEF4-ACD745A9B38A}"/>
                </a:ext>
              </a:extLst>
            </p:cNvPr>
            <p:cNvSpPr/>
            <p:nvPr/>
          </p:nvSpPr>
          <p:spPr>
            <a:xfrm>
              <a:off x="2411760" y="260648"/>
              <a:ext cx="3658643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0D7E43D-E320-49D8-A9FB-41A8080B6E0E}"/>
                </a:ext>
              </a:extLst>
            </p:cNvPr>
            <p:cNvSpPr txBox="1"/>
            <p:nvPr/>
          </p:nvSpPr>
          <p:spPr>
            <a:xfrm>
              <a:off x="3342008" y="260648"/>
              <a:ext cx="2630619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 Introdução </a:t>
              </a:r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774035F-5E66-4E36-A63A-91BD4B944DA0}"/>
              </a:ext>
            </a:extLst>
          </p:cNvPr>
          <p:cNvSpPr txBox="1"/>
          <p:nvPr/>
        </p:nvSpPr>
        <p:spPr>
          <a:xfrm>
            <a:off x="2771800" y="1473289"/>
            <a:ext cx="5915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z="2400" dirty="0">
              <a:solidFill>
                <a:srgbClr val="355222"/>
              </a:solidFill>
            </a:endParaRPr>
          </a:p>
          <a:p>
            <a:pPr algn="just"/>
            <a:endParaRPr lang="pt-BR" sz="2400" dirty="0">
              <a:solidFill>
                <a:srgbClr val="355222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55222"/>
                </a:solidFill>
              </a:rPr>
              <a:t>A empresa Fênix.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355222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355222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355222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55222"/>
                </a:solidFill>
              </a:rPr>
              <a:t>O projeto.</a:t>
            </a: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6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3.33333E-6 L -1.04393 -0.0055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40" y="-2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30</a:t>
            </a:fld>
            <a:endParaRPr lang="pt-BR" sz="20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5282C67-A911-4F12-999A-C369FBEC7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5" name="Grupo 10">
            <a:extLst>
              <a:ext uri="{FF2B5EF4-FFF2-40B4-BE49-F238E27FC236}">
                <a16:creationId xmlns:a16="http://schemas.microsoft.com/office/drawing/2014/main" id="{45A4D87C-4681-4218-9D23-561DBA3A66FB}"/>
              </a:ext>
            </a:extLst>
          </p:cNvPr>
          <p:cNvGrpSpPr/>
          <p:nvPr/>
        </p:nvGrpSpPr>
        <p:grpSpPr>
          <a:xfrm>
            <a:off x="1043610" y="260648"/>
            <a:ext cx="5680741" cy="707886"/>
            <a:chOff x="2411760" y="260648"/>
            <a:chExt cx="3744477" cy="707886"/>
          </a:xfrm>
          <a:solidFill>
            <a:srgbClr val="326618"/>
          </a:solidFill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972EC847-F3C7-4D3D-A14F-AB8F1E756F2A}"/>
                </a:ext>
              </a:extLst>
            </p:cNvPr>
            <p:cNvSpPr/>
            <p:nvPr/>
          </p:nvSpPr>
          <p:spPr>
            <a:xfrm>
              <a:off x="2411760" y="260648"/>
              <a:ext cx="3484846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0DC10CA4-CA94-42DE-9E9C-8F42B6A066ED}"/>
                </a:ext>
              </a:extLst>
            </p:cNvPr>
            <p:cNvSpPr txBox="1"/>
            <p:nvPr/>
          </p:nvSpPr>
          <p:spPr>
            <a:xfrm>
              <a:off x="2976574" y="260648"/>
              <a:ext cx="3179663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Modelo Operacional</a:t>
              </a: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10FE0F16-553D-4BBD-946B-DD25A2E41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730" y="1229182"/>
            <a:ext cx="6092909" cy="549849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C1959AB-98E4-451C-B2E7-244526B10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24" y="133650"/>
            <a:ext cx="8661521" cy="840407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D65B3D1-3223-4017-87A1-41C33CDA991C}"/>
              </a:ext>
            </a:extLst>
          </p:cNvPr>
          <p:cNvSpPr/>
          <p:nvPr/>
        </p:nvSpPr>
        <p:spPr>
          <a:xfrm>
            <a:off x="2989080" y="593664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1600" dirty="0">
                <a:solidFill>
                  <a:srgbClr val="326618"/>
                </a:solidFill>
                <a:ea typeface="Times New Roman" panose="02020603050405020304" pitchFamily="18" charset="0"/>
              </a:rPr>
              <a:t>FIGURA 14 - Modelo Operacional</a:t>
            </a:r>
            <a:endParaRPr lang="pt-BR" sz="1600" b="1" dirty="0">
              <a:solidFill>
                <a:srgbClr val="326618"/>
              </a:solidFill>
              <a:ea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</a:pPr>
            <a:r>
              <a:rPr lang="pt-BR" sz="1600" dirty="0">
                <a:solidFill>
                  <a:srgbClr val="326618"/>
                </a:solidFill>
                <a:ea typeface="Times New Roman" panose="02020603050405020304" pitchFamily="18" charset="0"/>
              </a:rPr>
              <a:t>FONTE: Elaborado pelos autores (2017)</a:t>
            </a:r>
          </a:p>
        </p:txBody>
      </p:sp>
    </p:spTree>
    <p:extLst>
      <p:ext uri="{BB962C8B-B14F-4D97-AF65-F5344CB8AC3E}">
        <p14:creationId xmlns:p14="http://schemas.microsoft.com/office/powerpoint/2010/main" val="205800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33333E-6 L -1.221 -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042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07407E-6 L 0.00833 -0.38959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949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31</a:t>
            </a:fld>
            <a:endParaRPr lang="pt-BR" sz="20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5282C67-A911-4F12-999A-C369FBEC7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5" name="Grupo 10">
            <a:extLst>
              <a:ext uri="{FF2B5EF4-FFF2-40B4-BE49-F238E27FC236}">
                <a16:creationId xmlns:a16="http://schemas.microsoft.com/office/drawing/2014/main" id="{45A4D87C-4681-4218-9D23-561DBA3A66FB}"/>
              </a:ext>
            </a:extLst>
          </p:cNvPr>
          <p:cNvGrpSpPr/>
          <p:nvPr/>
        </p:nvGrpSpPr>
        <p:grpSpPr>
          <a:xfrm>
            <a:off x="1043610" y="260648"/>
            <a:ext cx="5103973" cy="707886"/>
            <a:chOff x="2411760" y="260648"/>
            <a:chExt cx="3583618" cy="707886"/>
          </a:xfrm>
          <a:solidFill>
            <a:srgbClr val="326618"/>
          </a:solidFill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972EC847-F3C7-4D3D-A14F-AB8F1E756F2A}"/>
                </a:ext>
              </a:extLst>
            </p:cNvPr>
            <p:cNvSpPr/>
            <p:nvPr/>
          </p:nvSpPr>
          <p:spPr>
            <a:xfrm>
              <a:off x="2411760" y="260648"/>
              <a:ext cx="3484846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0DC10CA4-CA94-42DE-9E9C-8F42B6A066ED}"/>
                </a:ext>
              </a:extLst>
            </p:cNvPr>
            <p:cNvSpPr txBox="1"/>
            <p:nvPr/>
          </p:nvSpPr>
          <p:spPr>
            <a:xfrm>
              <a:off x="2713586" y="260648"/>
              <a:ext cx="3281792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Diagrama de Pacotes</a:t>
              </a:r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4D4C97C3-7847-473C-80A7-60B228191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107" y="2544711"/>
            <a:ext cx="5396245" cy="22790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F4ED680-27EF-4380-8459-B6CA712DE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2" y="1229182"/>
            <a:ext cx="8587409" cy="423071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343A7A6-8DC0-415C-A396-3AABCCE65EE6}"/>
              </a:ext>
            </a:extLst>
          </p:cNvPr>
          <p:cNvSpPr/>
          <p:nvPr/>
        </p:nvSpPr>
        <p:spPr>
          <a:xfrm>
            <a:off x="2015918" y="5780890"/>
            <a:ext cx="5456715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600" dirty="0">
                <a:solidFill>
                  <a:srgbClr val="355222"/>
                </a:solidFill>
                <a:cs typeface="Times New Roman" panose="02020603050405020304" pitchFamily="18" charset="0"/>
              </a:rPr>
              <a:t>FIGURA 15: Diagrama de Pacotes</a:t>
            </a:r>
          </a:p>
          <a:p>
            <a:pPr algn="ctr"/>
            <a:r>
              <a:rPr lang="pt-BR" sz="1600" dirty="0">
                <a:solidFill>
                  <a:srgbClr val="355222"/>
                </a:solidFill>
                <a:cs typeface="Times New Roman" panose="02020603050405020304" pitchFamily="18" charset="0"/>
              </a:rPr>
              <a:t>FONTE: Elaborado pelos autores (2017</a:t>
            </a:r>
            <a:r>
              <a:rPr lang="pt-BR" sz="1600" dirty="0">
                <a:solidFill>
                  <a:srgbClr val="355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544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33333E-6 L -1.22101 -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042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32</a:t>
            </a:fld>
            <a:endParaRPr lang="pt-BR" sz="20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5282C67-A911-4F12-999A-C369FBEC7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5" name="Grupo 10">
            <a:extLst>
              <a:ext uri="{FF2B5EF4-FFF2-40B4-BE49-F238E27FC236}">
                <a16:creationId xmlns:a16="http://schemas.microsoft.com/office/drawing/2014/main" id="{45A4D87C-4681-4218-9D23-561DBA3A66FB}"/>
              </a:ext>
            </a:extLst>
          </p:cNvPr>
          <p:cNvGrpSpPr/>
          <p:nvPr/>
        </p:nvGrpSpPr>
        <p:grpSpPr>
          <a:xfrm>
            <a:off x="1043610" y="260648"/>
            <a:ext cx="7579887" cy="707886"/>
            <a:chOff x="2411760" y="260648"/>
            <a:chExt cx="3583618" cy="707886"/>
          </a:xfrm>
          <a:solidFill>
            <a:srgbClr val="326618"/>
          </a:solidFill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972EC847-F3C7-4D3D-A14F-AB8F1E756F2A}"/>
                </a:ext>
              </a:extLst>
            </p:cNvPr>
            <p:cNvSpPr/>
            <p:nvPr/>
          </p:nvSpPr>
          <p:spPr>
            <a:xfrm>
              <a:off x="2411760" y="260648"/>
              <a:ext cx="3484846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0DC10CA4-CA94-42DE-9E9C-8F42B6A066ED}"/>
                </a:ext>
              </a:extLst>
            </p:cNvPr>
            <p:cNvSpPr txBox="1"/>
            <p:nvPr/>
          </p:nvSpPr>
          <p:spPr>
            <a:xfrm>
              <a:off x="2713586" y="260648"/>
              <a:ext cx="3281792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Diagrama Sistemas Distribuídos </a:t>
              </a:r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64463F5D-484C-434B-B72D-DECE8B9CD47C}"/>
              </a:ext>
            </a:extLst>
          </p:cNvPr>
          <p:cNvSpPr/>
          <p:nvPr/>
        </p:nvSpPr>
        <p:spPr>
          <a:xfrm>
            <a:off x="3048000" y="595414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600" dirty="0">
                <a:solidFill>
                  <a:srgbClr val="326618"/>
                </a:solidFill>
                <a:ea typeface="Times New Roman" panose="02020603050405020304" pitchFamily="18" charset="0"/>
              </a:rPr>
              <a:t>FIGURA 16 - Visão de Distribuição </a:t>
            </a:r>
            <a:endParaRPr lang="pt-BR" sz="1600" b="1" dirty="0">
              <a:solidFill>
                <a:srgbClr val="326618"/>
              </a:solidFill>
              <a:ea typeface="Times New Roman" panose="02020603050405020304" pitchFamily="18" charset="0"/>
            </a:endParaRPr>
          </a:p>
          <a:p>
            <a:pPr algn="ctr"/>
            <a:r>
              <a:rPr lang="pt-BR" sz="1600" dirty="0">
                <a:solidFill>
                  <a:srgbClr val="326618"/>
                </a:solidFill>
                <a:ea typeface="Times New Roman" panose="02020603050405020304" pitchFamily="18" charset="0"/>
              </a:rPr>
              <a:t>FONTE: Elaborado pelos autores (2017</a:t>
            </a:r>
            <a:r>
              <a:rPr lang="pt-BR" sz="1600" dirty="0">
                <a:solidFill>
                  <a:srgbClr val="326618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9BC21B5-984C-4869-8D04-687B7C03F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628" y="2000232"/>
            <a:ext cx="6096001" cy="332442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56CA063-F900-4071-874D-12A5A1B8B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21" y="220038"/>
            <a:ext cx="9144000" cy="555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3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33333E-6 L -1.221 -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042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33</a:t>
            </a:fld>
            <a:endParaRPr lang="pt-BR" sz="20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5282C67-A911-4F12-999A-C369FBEC7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pic>
        <p:nvPicPr>
          <p:cNvPr id="7" name="Imagem 5">
            <a:extLst>
              <a:ext uri="{FF2B5EF4-FFF2-40B4-BE49-F238E27FC236}">
                <a16:creationId xmlns:a16="http://schemas.microsoft.com/office/drawing/2014/main" id="{68F1481E-8ED6-4777-AD09-0BB2563D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769" y="2079509"/>
            <a:ext cx="4434420" cy="316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5">
            <a:extLst>
              <a:ext uri="{FF2B5EF4-FFF2-40B4-BE49-F238E27FC236}">
                <a16:creationId xmlns:a16="http://schemas.microsoft.com/office/drawing/2014/main" id="{BB8663DB-F811-44FD-B42A-5E78E2B5F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46" y="463497"/>
            <a:ext cx="7683689" cy="548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D114EAA3-BBFE-4DF0-A341-B98EE346191C}"/>
              </a:ext>
            </a:extLst>
          </p:cNvPr>
          <p:cNvSpPr/>
          <p:nvPr/>
        </p:nvSpPr>
        <p:spPr>
          <a:xfrm>
            <a:off x="1671267" y="5949114"/>
            <a:ext cx="61156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rgbClr val="355222"/>
                </a:solidFill>
                <a:cs typeface="Times New Roman" panose="02020603050405020304" pitchFamily="18" charset="0"/>
              </a:rPr>
              <a:t>FIGURA 17: </a:t>
            </a:r>
            <a:r>
              <a:rPr lang="pt-BR" altLang="pt-BR" sz="1600" dirty="0" bmk="_Toc489731160">
                <a:solidFill>
                  <a:srgbClr val="355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O processo de execução de código CLR</a:t>
            </a:r>
            <a:endParaRPr lang="pt-BR" sz="1600" dirty="0">
              <a:solidFill>
                <a:srgbClr val="355222"/>
              </a:solidFill>
              <a:cs typeface="Times New Roman" panose="02020603050405020304" pitchFamily="18" charset="0"/>
            </a:endParaRPr>
          </a:p>
          <a:p>
            <a:pPr algn="ctr"/>
            <a:r>
              <a:rPr lang="pt-BR" sz="1600" dirty="0">
                <a:solidFill>
                  <a:srgbClr val="355222"/>
                </a:solidFill>
                <a:cs typeface="Times New Roman" panose="02020603050405020304" pitchFamily="18" charset="0"/>
              </a:rPr>
              <a:t>FONTE: </a:t>
            </a:r>
            <a:r>
              <a:rPr lang="pt-BR" altLang="pt-BR" sz="1600" dirty="0">
                <a:solidFill>
                  <a:srgbClr val="355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Battisti (2016</a:t>
            </a:r>
            <a:r>
              <a:rPr lang="pt-BR" altLang="pt-BR" sz="1600" dirty="0">
                <a:solidFill>
                  <a:srgbClr val="355222"/>
                </a:solidFill>
                <a:ea typeface="Times New Roman" panose="02020603050405020304" pitchFamily="18" charset="0"/>
              </a:rPr>
              <a:t>)</a:t>
            </a:r>
            <a:endParaRPr lang="pt-BR" sz="1600" dirty="0">
              <a:solidFill>
                <a:srgbClr val="355222"/>
              </a:solidFill>
            </a:endParaRPr>
          </a:p>
        </p:txBody>
      </p:sp>
      <p:grpSp>
        <p:nvGrpSpPr>
          <p:cNvPr id="10" name="Grupo 10">
            <a:extLst>
              <a:ext uri="{FF2B5EF4-FFF2-40B4-BE49-F238E27FC236}">
                <a16:creationId xmlns:a16="http://schemas.microsoft.com/office/drawing/2014/main" id="{2683582A-8B9D-4932-B7F8-18CEB8C27570}"/>
              </a:ext>
            </a:extLst>
          </p:cNvPr>
          <p:cNvGrpSpPr/>
          <p:nvPr/>
        </p:nvGrpSpPr>
        <p:grpSpPr>
          <a:xfrm>
            <a:off x="1043610" y="260650"/>
            <a:ext cx="7370969" cy="707887"/>
            <a:chOff x="2411760" y="260648"/>
            <a:chExt cx="3484846" cy="707887"/>
          </a:xfrm>
          <a:solidFill>
            <a:srgbClr val="326618"/>
          </a:solidFill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7CB3D2DC-7095-49D7-9736-4582BAE5FE52}"/>
                </a:ext>
              </a:extLst>
            </p:cNvPr>
            <p:cNvSpPr/>
            <p:nvPr/>
          </p:nvSpPr>
          <p:spPr>
            <a:xfrm>
              <a:off x="2411760" y="260648"/>
              <a:ext cx="3484846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538D348-C82C-4D10-A54A-B5C9AB4C4739}"/>
                </a:ext>
              </a:extLst>
            </p:cNvPr>
            <p:cNvSpPr txBox="1"/>
            <p:nvPr/>
          </p:nvSpPr>
          <p:spPr>
            <a:xfrm>
              <a:off x="2708504" y="260649"/>
              <a:ext cx="3138242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Processo de execução CLR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652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33333E-6 L -1.221 -0.0020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04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539554" y="177281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22" name="Retângulo 21"/>
          <p:cNvSpPr/>
          <p:nvPr/>
        </p:nvSpPr>
        <p:spPr>
          <a:xfrm>
            <a:off x="3038589" y="1332059"/>
            <a:ext cx="45853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Aspectos Visuais da IU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987824" y="2132858"/>
            <a:ext cx="1695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26618"/>
                </a:solidFill>
              </a:rPr>
              <a:t>Cores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987824" y="3573018"/>
            <a:ext cx="1794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26618"/>
                </a:solidFill>
              </a:rPr>
              <a:t>Ícones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2987824" y="5042795"/>
            <a:ext cx="1969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26618"/>
                </a:solidFill>
              </a:rPr>
              <a:t>Fontes.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34</a:t>
            </a:fld>
            <a:endParaRPr lang="pt-BR" sz="2000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EC28DCF-A6AB-4214-A2DB-EA10EE0AD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25" name="Grupo 18">
            <a:extLst>
              <a:ext uri="{FF2B5EF4-FFF2-40B4-BE49-F238E27FC236}">
                <a16:creationId xmlns:a16="http://schemas.microsoft.com/office/drawing/2014/main" id="{8436990D-F56E-44E8-9AC5-314B9DABBA11}"/>
              </a:ext>
            </a:extLst>
          </p:cNvPr>
          <p:cNvGrpSpPr/>
          <p:nvPr/>
        </p:nvGrpSpPr>
        <p:grpSpPr>
          <a:xfrm>
            <a:off x="1043610" y="260648"/>
            <a:ext cx="7344815" cy="707886"/>
            <a:chOff x="2411760" y="260648"/>
            <a:chExt cx="3866344" cy="707886"/>
          </a:xfrm>
          <a:solidFill>
            <a:srgbClr val="326618"/>
          </a:solidFill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9A3F0F0F-7054-4E47-A591-E0A72C48A29E}"/>
                </a:ext>
              </a:extLst>
            </p:cNvPr>
            <p:cNvSpPr/>
            <p:nvPr/>
          </p:nvSpPr>
          <p:spPr>
            <a:xfrm>
              <a:off x="2411760" y="260648"/>
              <a:ext cx="3866344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6D2B7B33-D679-420E-9055-FFC4EE12695D}"/>
                </a:ext>
              </a:extLst>
            </p:cNvPr>
            <p:cNvSpPr txBox="1"/>
            <p:nvPr/>
          </p:nvSpPr>
          <p:spPr>
            <a:xfrm>
              <a:off x="2632032" y="260648"/>
              <a:ext cx="3608167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Interação Humano-Computador</a:t>
              </a:r>
            </a:p>
          </p:txBody>
        </p:sp>
      </p:grpSp>
      <p:sp>
        <p:nvSpPr>
          <p:cNvPr id="6" name="Elipse 5">
            <a:extLst>
              <a:ext uri="{FF2B5EF4-FFF2-40B4-BE49-F238E27FC236}">
                <a16:creationId xmlns:a16="http://schemas.microsoft.com/office/drawing/2014/main" id="{2610D6DD-D78D-48D3-B14C-0A77BFE99526}"/>
              </a:ext>
            </a:extLst>
          </p:cNvPr>
          <p:cNvSpPr/>
          <p:nvPr/>
        </p:nvSpPr>
        <p:spPr>
          <a:xfrm>
            <a:off x="3658848" y="2768946"/>
            <a:ext cx="567085" cy="5367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CAF76E0-E647-4EFA-968F-8FDB4D2B673B}"/>
              </a:ext>
            </a:extLst>
          </p:cNvPr>
          <p:cNvSpPr/>
          <p:nvPr/>
        </p:nvSpPr>
        <p:spPr>
          <a:xfrm>
            <a:off x="4518053" y="2768265"/>
            <a:ext cx="567085" cy="5367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B9F02AAB-A7D3-47AB-91E7-5BCFEE7AF7E0}"/>
              </a:ext>
            </a:extLst>
          </p:cNvPr>
          <p:cNvSpPr/>
          <p:nvPr/>
        </p:nvSpPr>
        <p:spPr>
          <a:xfrm>
            <a:off x="6234681" y="2768942"/>
            <a:ext cx="567085" cy="53679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478DFBFF-6B4C-4691-9A9B-9AB4422B2AE6}"/>
              </a:ext>
            </a:extLst>
          </p:cNvPr>
          <p:cNvSpPr/>
          <p:nvPr/>
        </p:nvSpPr>
        <p:spPr>
          <a:xfrm>
            <a:off x="5377258" y="2768942"/>
            <a:ext cx="567085" cy="5367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9D3B0B6-9BB5-45F0-928C-930DB6003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844" y="4283554"/>
            <a:ext cx="3223920" cy="58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60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539554" y="177281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274066" y="2459504"/>
            <a:ext cx="55159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35522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26618"/>
                </a:solidFill>
              </a:rPr>
              <a:t>Compatibilidade entre o sistema e o mundo real;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32661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26618"/>
                </a:solidFill>
              </a:rPr>
              <a:t>Informações de ajuda e documentação.</a:t>
            </a:r>
          </a:p>
          <a:p>
            <a:endParaRPr lang="pt-BR" sz="2400" dirty="0">
              <a:solidFill>
                <a:srgbClr val="32661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059833" y="1340770"/>
            <a:ext cx="52565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Heurísticas de usabilidade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35</a:t>
            </a:fld>
            <a:endParaRPr lang="pt-BR" sz="20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EA254E3-AF01-4E54-90D5-16DDF01CD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6" name="Grupo 9">
            <a:extLst>
              <a:ext uri="{FF2B5EF4-FFF2-40B4-BE49-F238E27FC236}">
                <a16:creationId xmlns:a16="http://schemas.microsoft.com/office/drawing/2014/main" id="{225883E5-50BA-4BB3-B273-32469749D67A}"/>
              </a:ext>
            </a:extLst>
          </p:cNvPr>
          <p:cNvGrpSpPr/>
          <p:nvPr/>
        </p:nvGrpSpPr>
        <p:grpSpPr>
          <a:xfrm>
            <a:off x="1043610" y="260648"/>
            <a:ext cx="7344815" cy="707886"/>
            <a:chOff x="2411760" y="260648"/>
            <a:chExt cx="3866344" cy="707886"/>
          </a:xfrm>
          <a:solidFill>
            <a:srgbClr val="326618"/>
          </a:solidFill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EBAB9F80-19A0-4311-AA2A-680E2549E11B}"/>
                </a:ext>
              </a:extLst>
            </p:cNvPr>
            <p:cNvSpPr/>
            <p:nvPr/>
          </p:nvSpPr>
          <p:spPr>
            <a:xfrm>
              <a:off x="2411760" y="260648"/>
              <a:ext cx="3866344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DA4D463-2FED-4E65-AD31-0F3E01BEAEBA}"/>
                </a:ext>
              </a:extLst>
            </p:cNvPr>
            <p:cNvSpPr txBox="1"/>
            <p:nvPr/>
          </p:nvSpPr>
          <p:spPr>
            <a:xfrm>
              <a:off x="2632032" y="260648"/>
              <a:ext cx="3608167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Interação Humano-Computador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2957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539554" y="177281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36</a:t>
            </a:fld>
            <a:endParaRPr lang="pt-BR" sz="2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9249AD2-566A-43A1-AA3C-8CD3461BD729}"/>
              </a:ext>
            </a:extLst>
          </p:cNvPr>
          <p:cNvSpPr txBox="1"/>
          <p:nvPr/>
        </p:nvSpPr>
        <p:spPr>
          <a:xfrm>
            <a:off x="2879030" y="2419147"/>
            <a:ext cx="5915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355222"/>
                </a:solidFill>
              </a:rPr>
              <a:t> A terminologia, o vocabulário e conceitos aplicados pelo sistema devem condizer e ser o mais próximo possível da realidade do usuário, com a finalidade de disponibilizar uma interface simples e objetiva.</a:t>
            </a: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C23DDE5-9023-484F-82FA-FA01C61D6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24" name="Grupo 15">
            <a:extLst>
              <a:ext uri="{FF2B5EF4-FFF2-40B4-BE49-F238E27FC236}">
                <a16:creationId xmlns:a16="http://schemas.microsoft.com/office/drawing/2014/main" id="{DA8F0449-B6EF-4F70-98D1-DFF26B484F0A}"/>
              </a:ext>
            </a:extLst>
          </p:cNvPr>
          <p:cNvGrpSpPr/>
          <p:nvPr/>
        </p:nvGrpSpPr>
        <p:grpSpPr>
          <a:xfrm>
            <a:off x="1043609" y="260648"/>
            <a:ext cx="7864115" cy="1368152"/>
            <a:chOff x="2411760" y="260648"/>
            <a:chExt cx="4071514" cy="1368152"/>
          </a:xfrm>
          <a:solidFill>
            <a:srgbClr val="326618"/>
          </a:solidFill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4C02173-01C4-42AA-B168-A90B5C8BACCF}"/>
                </a:ext>
              </a:extLst>
            </p:cNvPr>
            <p:cNvSpPr/>
            <p:nvPr/>
          </p:nvSpPr>
          <p:spPr>
            <a:xfrm>
              <a:off x="2411760" y="260648"/>
              <a:ext cx="4071514" cy="1368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5F8C60C3-9DDD-4B10-8077-41E96F4201FC}"/>
                </a:ext>
              </a:extLst>
            </p:cNvPr>
            <p:cNvSpPr txBox="1"/>
            <p:nvPr/>
          </p:nvSpPr>
          <p:spPr>
            <a:xfrm>
              <a:off x="2677097" y="260648"/>
              <a:ext cx="3806177" cy="132343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Compatibilidade entre o sistema </a:t>
              </a:r>
            </a:p>
            <a:p>
              <a:r>
                <a:rPr lang="pt-BR" sz="4000" dirty="0">
                  <a:solidFill>
                    <a:schemeClr val="bg1"/>
                  </a:solidFill>
                </a:rPr>
                <a:t>e o mundo real</a:t>
              </a:r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2FF73235-8987-44C5-9E60-3355C5FB9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10" y="565479"/>
            <a:ext cx="8686651" cy="5322681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3733A815-B857-4B0E-BF29-4C30E258CB66}"/>
              </a:ext>
            </a:extLst>
          </p:cNvPr>
          <p:cNvSpPr/>
          <p:nvPr/>
        </p:nvSpPr>
        <p:spPr>
          <a:xfrm>
            <a:off x="522706" y="5954140"/>
            <a:ext cx="84878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rgbClr val="355222"/>
                </a:solidFill>
                <a:cs typeface="Times New Roman" panose="02020603050405020304" pitchFamily="18" charset="0"/>
              </a:rPr>
              <a:t>FIGURA 18: </a:t>
            </a:r>
            <a:r>
              <a:rPr lang="pt-BR" altLang="pt-BR" sz="1600" dirty="0" bmk="_Toc489731160">
                <a:solidFill>
                  <a:srgbClr val="3552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Exemplo de Correspondência entre o sistema e o mundo real</a:t>
            </a:r>
          </a:p>
          <a:p>
            <a:pPr algn="ctr"/>
            <a:r>
              <a:rPr lang="pt-BR" sz="1600" dirty="0">
                <a:solidFill>
                  <a:srgbClr val="355222"/>
                </a:solidFill>
                <a:cs typeface="Times New Roman" panose="02020603050405020304" pitchFamily="18" charset="0"/>
              </a:rPr>
              <a:t>FONTE: Elaborado pelos autores (2017)</a:t>
            </a:r>
          </a:p>
        </p:txBody>
      </p:sp>
    </p:spTree>
    <p:extLst>
      <p:ext uri="{BB962C8B-B14F-4D97-AF65-F5344CB8AC3E}">
        <p14:creationId xmlns:p14="http://schemas.microsoft.com/office/powerpoint/2010/main" val="376581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48148E-6 L -0.98716 -0.004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58" y="-2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539554" y="177281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37</a:t>
            </a:fld>
            <a:endParaRPr lang="pt-BR" sz="2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9249AD2-566A-43A1-AA3C-8CD3461BD729}"/>
              </a:ext>
            </a:extLst>
          </p:cNvPr>
          <p:cNvSpPr txBox="1"/>
          <p:nvPr/>
        </p:nvSpPr>
        <p:spPr>
          <a:xfrm>
            <a:off x="2879030" y="2843217"/>
            <a:ext cx="591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355222"/>
                </a:solidFill>
              </a:rPr>
              <a:t>Deixa a documentação próxima do usuário e do elemento ou ação que tenha necessidade de uma explicação mais detalhada.</a:t>
            </a: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C23DDE5-9023-484F-82FA-FA01C61D6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24" name="Grupo 15">
            <a:extLst>
              <a:ext uri="{FF2B5EF4-FFF2-40B4-BE49-F238E27FC236}">
                <a16:creationId xmlns:a16="http://schemas.microsoft.com/office/drawing/2014/main" id="{DA8F0449-B6EF-4F70-98D1-DFF26B484F0A}"/>
              </a:ext>
            </a:extLst>
          </p:cNvPr>
          <p:cNvGrpSpPr/>
          <p:nvPr/>
        </p:nvGrpSpPr>
        <p:grpSpPr>
          <a:xfrm>
            <a:off x="1043609" y="260648"/>
            <a:ext cx="7864115" cy="1368152"/>
            <a:chOff x="2411760" y="260648"/>
            <a:chExt cx="4071514" cy="1368152"/>
          </a:xfrm>
          <a:solidFill>
            <a:srgbClr val="326618"/>
          </a:solidFill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4C02173-01C4-42AA-B168-A90B5C8BACCF}"/>
                </a:ext>
              </a:extLst>
            </p:cNvPr>
            <p:cNvSpPr/>
            <p:nvPr/>
          </p:nvSpPr>
          <p:spPr>
            <a:xfrm>
              <a:off x="2411760" y="260648"/>
              <a:ext cx="4071514" cy="1368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5F8C60C3-9DDD-4B10-8077-41E96F4201FC}"/>
                </a:ext>
              </a:extLst>
            </p:cNvPr>
            <p:cNvSpPr txBox="1"/>
            <p:nvPr/>
          </p:nvSpPr>
          <p:spPr>
            <a:xfrm>
              <a:off x="2677097" y="260648"/>
              <a:ext cx="3806177" cy="132343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Informações de ajuda e documentação</a:t>
              </a: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C11F43AC-A0EC-4F57-B928-3A2DA816A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09" y="630527"/>
            <a:ext cx="8686651" cy="5322681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72F414E-F1D8-4E6C-BFE4-B4F9E3EE9872}"/>
              </a:ext>
            </a:extLst>
          </p:cNvPr>
          <p:cNvSpPr/>
          <p:nvPr/>
        </p:nvSpPr>
        <p:spPr>
          <a:xfrm>
            <a:off x="844938" y="5997921"/>
            <a:ext cx="77935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rgbClr val="355222"/>
                </a:solidFill>
              </a:rPr>
              <a:t>FIGURA 19: </a:t>
            </a:r>
            <a:r>
              <a:rPr lang="pt-BR" altLang="pt-BR" sz="1600" dirty="0" bmk="_Toc489731160">
                <a:solidFill>
                  <a:srgbClr val="355222"/>
                </a:solidFill>
                <a:ea typeface="Times New Roman" panose="02020603050405020304" pitchFamily="18" charset="0"/>
              </a:rPr>
              <a:t> </a:t>
            </a:r>
            <a:r>
              <a:rPr lang="pt-BR" sz="1600" dirty="0">
                <a:solidFill>
                  <a:srgbClr val="355222"/>
                </a:solidFill>
              </a:rPr>
              <a:t>Exemplo de informações de ajuda e documentação</a:t>
            </a:r>
          </a:p>
          <a:p>
            <a:pPr algn="ctr"/>
            <a:r>
              <a:rPr lang="pt-BR" sz="1600" dirty="0">
                <a:solidFill>
                  <a:srgbClr val="355222"/>
                </a:solidFill>
              </a:rPr>
              <a:t>FONTE: Elaborado pelos autores (2017)</a:t>
            </a:r>
          </a:p>
        </p:txBody>
      </p:sp>
    </p:spTree>
    <p:extLst>
      <p:ext uri="{BB962C8B-B14F-4D97-AF65-F5344CB8AC3E}">
        <p14:creationId xmlns:p14="http://schemas.microsoft.com/office/powerpoint/2010/main" val="41788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222 -1.48148E-6 L -1.08976 -0.0053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368" y="-2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02297" y="1340769"/>
            <a:ext cx="634170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Validar requisitos;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Requisitos testados: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[RF01] – Controlar acesso;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[RF04] – Manter Cadastro de Grupos de Usuários;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[RF05] – Manter Cadastro de Menu;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[RF06] – Associar Usuário ao Grupo de Usuários;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[RF13] – Manter Postagem de Informação;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[RF16] – Manter Cadastro de Currículo.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38</a:t>
            </a:fld>
            <a:endParaRPr lang="pt-BR" sz="20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538226E-E1CA-4009-9B38-4158FD3CE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9" name="Grupo 10">
            <a:extLst>
              <a:ext uri="{FF2B5EF4-FFF2-40B4-BE49-F238E27FC236}">
                <a16:creationId xmlns:a16="http://schemas.microsoft.com/office/drawing/2014/main" id="{00A23A21-57E2-4787-8364-1D8B59D3F13A}"/>
              </a:ext>
            </a:extLst>
          </p:cNvPr>
          <p:cNvGrpSpPr/>
          <p:nvPr/>
        </p:nvGrpSpPr>
        <p:grpSpPr>
          <a:xfrm>
            <a:off x="1043610" y="260648"/>
            <a:ext cx="5103973" cy="707886"/>
            <a:chOff x="2411760" y="260648"/>
            <a:chExt cx="3583618" cy="707886"/>
          </a:xfrm>
          <a:solidFill>
            <a:srgbClr val="326618"/>
          </a:solidFill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2BEA07B9-4747-47CB-A661-BBBEC3B6C3DB}"/>
                </a:ext>
              </a:extLst>
            </p:cNvPr>
            <p:cNvSpPr/>
            <p:nvPr/>
          </p:nvSpPr>
          <p:spPr>
            <a:xfrm>
              <a:off x="2411760" y="260648"/>
              <a:ext cx="3484846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18DE4324-037A-4A66-8CBA-7B0DC5393722}"/>
                </a:ext>
              </a:extLst>
            </p:cNvPr>
            <p:cNvSpPr txBox="1"/>
            <p:nvPr/>
          </p:nvSpPr>
          <p:spPr>
            <a:xfrm>
              <a:off x="2713586" y="260648"/>
              <a:ext cx="3281792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Plano de Testes</a:t>
              </a:r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FFE5D5FE-66F2-434A-8175-A15E4FCCC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759857"/>
              </p:ext>
            </p:extLst>
          </p:nvPr>
        </p:nvGraphicFramePr>
        <p:xfrm>
          <a:off x="675863" y="689115"/>
          <a:ext cx="8017763" cy="5433795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1302920">
                  <a:extLst>
                    <a:ext uri="{9D8B030D-6E8A-4147-A177-3AD203B41FA5}">
                      <a16:colId xmlns:a16="http://schemas.microsoft.com/office/drawing/2014/main" val="1816157919"/>
                    </a:ext>
                  </a:extLst>
                </a:gridCol>
                <a:gridCol w="1715499">
                  <a:extLst>
                    <a:ext uri="{9D8B030D-6E8A-4147-A177-3AD203B41FA5}">
                      <a16:colId xmlns:a16="http://schemas.microsoft.com/office/drawing/2014/main" val="4129850512"/>
                    </a:ext>
                  </a:extLst>
                </a:gridCol>
                <a:gridCol w="4999344">
                  <a:extLst>
                    <a:ext uri="{9D8B030D-6E8A-4147-A177-3AD203B41FA5}">
                      <a16:colId xmlns:a16="http://schemas.microsoft.com/office/drawing/2014/main" val="148315983"/>
                    </a:ext>
                  </a:extLst>
                </a:gridCol>
              </a:tblGrid>
              <a:tr h="614454">
                <a:tc>
                  <a:txBody>
                    <a:bodyPr/>
                    <a:lstStyle/>
                    <a:p>
                      <a:pPr marL="63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Item: 1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15" marR="7620" marT="762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No. teste: CT01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15" marR="7620" marT="762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Nome do Teste: Efetuar entrada válida com sucesso 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15" marR="7620" marT="7620" marB="0"/>
                </a:tc>
                <a:extLst>
                  <a:ext uri="{0D108BD9-81ED-4DB2-BD59-A6C34878D82A}">
                    <a16:rowId xmlns:a16="http://schemas.microsoft.com/office/drawing/2014/main" val="1604384591"/>
                  </a:ext>
                </a:extLst>
              </a:tr>
              <a:tr h="1791181">
                <a:tc gridSpan="3">
                  <a:txBody>
                    <a:bodyPr/>
                    <a:lstStyle/>
                    <a:p>
                      <a:pPr marL="63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rgbClr val="326618"/>
                          </a:solidFill>
                          <a:effectLst/>
                        </a:rPr>
                        <a:t>Fluxo de Execução:</a:t>
                      </a:r>
                    </a:p>
                    <a:p>
                      <a:pPr marL="342900" lvl="0" indent="-342900" algn="just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pt-BR" sz="1600" dirty="0">
                          <a:solidFill>
                            <a:srgbClr val="326618"/>
                          </a:solidFill>
                          <a:effectLst/>
                        </a:rPr>
                        <a:t>Acessar página inicial do website Fênix;</a:t>
                      </a:r>
                    </a:p>
                    <a:p>
                      <a:pPr marL="342900" lvl="0" indent="-342900" algn="just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pt-BR" sz="1600" dirty="0">
                          <a:solidFill>
                            <a:srgbClr val="326618"/>
                          </a:solidFill>
                          <a:effectLst/>
                        </a:rPr>
                        <a:t>Selecionar a opção “Entrar”;</a:t>
                      </a:r>
                    </a:p>
                    <a:p>
                      <a:pPr marL="342900" lvl="0" indent="-342900" algn="just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pt-BR" sz="1600" dirty="0">
                          <a:solidFill>
                            <a:srgbClr val="326618"/>
                          </a:solidFill>
                          <a:effectLst/>
                        </a:rPr>
                        <a:t>Informar os dados obrigatórios de usuário e senha;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pt-BR" sz="1600" dirty="0">
                          <a:solidFill>
                            <a:srgbClr val="326618"/>
                          </a:solidFill>
                          <a:effectLst/>
                        </a:rPr>
                        <a:t>Selecionar o botão “Enviar” para enviar os dados e acessar a Extranet Fênix.</a:t>
                      </a:r>
                      <a:endParaRPr lang="pt-BR" sz="1600" dirty="0">
                        <a:solidFill>
                          <a:srgbClr val="326618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15" marR="7620" marT="762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050065"/>
                  </a:ext>
                </a:extLst>
              </a:tr>
              <a:tr h="1157283">
                <a:tc gridSpan="3">
                  <a:txBody>
                    <a:bodyPr/>
                    <a:lstStyle/>
                    <a:p>
                      <a:pPr marL="63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rgbClr val="326618"/>
                          </a:solidFill>
                          <a:effectLst/>
                        </a:rPr>
                        <a:t>Entradas: 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pt-BR" sz="1600" dirty="0">
                          <a:solidFill>
                            <a:srgbClr val="326618"/>
                          </a:solidFill>
                          <a:effectLst/>
                        </a:rPr>
                        <a:t>Usuário: </a:t>
                      </a:r>
                      <a:r>
                        <a:rPr lang="pt-BR" sz="1600" dirty="0" err="1">
                          <a:solidFill>
                            <a:srgbClr val="326618"/>
                          </a:solidFill>
                          <a:effectLst/>
                        </a:rPr>
                        <a:t>admin</a:t>
                      </a:r>
                      <a:endParaRPr lang="pt-BR" sz="1600" dirty="0">
                        <a:solidFill>
                          <a:srgbClr val="326618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pt-BR" sz="1600" dirty="0">
                          <a:solidFill>
                            <a:srgbClr val="326618"/>
                          </a:solidFill>
                          <a:effectLst/>
                        </a:rPr>
                        <a:t>Senha: Adnin143**</a:t>
                      </a:r>
                      <a:endParaRPr lang="pt-BR" sz="1600" dirty="0">
                        <a:solidFill>
                          <a:srgbClr val="326618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15" marR="7620" marT="762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58521"/>
                  </a:ext>
                </a:extLst>
              </a:tr>
              <a:tr h="880413">
                <a:tc gridSpan="3">
                  <a:txBody>
                    <a:bodyPr/>
                    <a:lstStyle/>
                    <a:p>
                      <a:pPr marL="63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rgbClr val="326618"/>
                          </a:solidFill>
                          <a:effectLst/>
                        </a:rPr>
                        <a:t>Saída esperada: </a:t>
                      </a:r>
                    </a:p>
                    <a:p>
                      <a:pPr marL="63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rgbClr val="326618"/>
                          </a:solidFill>
                          <a:effectLst/>
                        </a:rPr>
                        <a:t> Entrada validada para acesso à Extranet.</a:t>
                      </a:r>
                      <a:endParaRPr lang="pt-BR" sz="1600">
                        <a:solidFill>
                          <a:srgbClr val="326618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15" marR="7620" marT="762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347855"/>
                  </a:ext>
                </a:extLst>
              </a:tr>
              <a:tr h="990464">
                <a:tc gridSpan="3">
                  <a:txBody>
                    <a:bodyPr/>
                    <a:lstStyle/>
                    <a:p>
                      <a:pPr marL="63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rgbClr val="326618"/>
                          </a:solidFill>
                          <a:effectLst/>
                        </a:rPr>
                        <a:t>Dependência: </a:t>
                      </a:r>
                    </a:p>
                    <a:p>
                      <a:pPr marL="63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solidFill>
                            <a:srgbClr val="326618"/>
                          </a:solidFill>
                          <a:effectLst/>
                        </a:rPr>
                        <a:t> Usuário/colaborador devidamente cadastrado no AD da empresa Fênix.</a:t>
                      </a:r>
                      <a:endParaRPr lang="pt-BR" sz="1600" dirty="0">
                        <a:solidFill>
                          <a:srgbClr val="326618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15" marR="7620" marT="762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088935"/>
                  </a:ext>
                </a:extLst>
              </a:tr>
            </a:tbl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67C24D17-9C05-445E-B9E0-551809680A16}"/>
              </a:ext>
            </a:extLst>
          </p:cNvPr>
          <p:cNvSpPr/>
          <p:nvPr/>
        </p:nvSpPr>
        <p:spPr>
          <a:xfrm>
            <a:off x="2100058" y="6211671"/>
            <a:ext cx="50561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rgbClr val="326618"/>
                </a:solidFill>
                <a:ea typeface="Times New Roman" panose="02020603050405020304" pitchFamily="18" charset="0"/>
              </a:rPr>
              <a:t>QUADRO 17 - Descrição do caso de teste CT01</a:t>
            </a:r>
          </a:p>
          <a:p>
            <a:pPr algn="ctr"/>
            <a:r>
              <a:rPr lang="pt-BR" sz="1600" dirty="0">
                <a:solidFill>
                  <a:srgbClr val="355222"/>
                </a:solidFill>
              </a:rPr>
              <a:t>FONTE: Elaborado pelos autores (2017)</a:t>
            </a:r>
          </a:p>
          <a:p>
            <a:pPr>
              <a:spcAft>
                <a:spcPts val="1200"/>
              </a:spcAft>
            </a:pPr>
            <a:endParaRPr lang="pt-BR" sz="1600" b="1" dirty="0">
              <a:solidFill>
                <a:srgbClr val="326618"/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38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33333E-6 L -1.22101 -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042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22715" y="2086877"/>
            <a:ext cx="47736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Metodologia;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Treinamentos previstos;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Documentos de apoio.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39</a:t>
            </a:fld>
            <a:endParaRPr lang="pt-BR" sz="20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44333EF-C8B9-4530-A7F1-E501928CD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5" name="Grupo 8">
            <a:extLst>
              <a:ext uri="{FF2B5EF4-FFF2-40B4-BE49-F238E27FC236}">
                <a16:creationId xmlns:a16="http://schemas.microsoft.com/office/drawing/2014/main" id="{13DD903B-F51F-4F50-B60B-8D98842F97DB}"/>
              </a:ext>
            </a:extLst>
          </p:cNvPr>
          <p:cNvGrpSpPr/>
          <p:nvPr/>
        </p:nvGrpSpPr>
        <p:grpSpPr>
          <a:xfrm>
            <a:off x="1043612" y="260649"/>
            <a:ext cx="5953536" cy="707886"/>
            <a:chOff x="2411762" y="260648"/>
            <a:chExt cx="2463847" cy="1116245"/>
          </a:xfrm>
          <a:solidFill>
            <a:srgbClr val="326618"/>
          </a:solidFill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54465E0-629B-446A-B445-DEE150B2BEAF}"/>
                </a:ext>
              </a:extLst>
            </p:cNvPr>
            <p:cNvSpPr/>
            <p:nvPr/>
          </p:nvSpPr>
          <p:spPr>
            <a:xfrm>
              <a:off x="2411762" y="260648"/>
              <a:ext cx="2425941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D4811B0C-C689-405C-BA70-19F3FD6F578A}"/>
                </a:ext>
              </a:extLst>
            </p:cNvPr>
            <p:cNvSpPr txBox="1"/>
            <p:nvPr/>
          </p:nvSpPr>
          <p:spPr>
            <a:xfrm>
              <a:off x="2411762" y="260648"/>
              <a:ext cx="2463847" cy="111624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     Plano de Implantação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148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771800" y="1822174"/>
            <a:ext cx="5915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26618"/>
                </a:solidFill>
              </a:rPr>
              <a:t>No atual ambiente da empresa Fênix Indústria de Eletrônicos Ltda, o sistema interno (intranet) e o </a:t>
            </a:r>
            <a:r>
              <a:rPr lang="pt-BR" sz="2400" i="1" dirty="0">
                <a:solidFill>
                  <a:srgbClr val="326618"/>
                </a:solidFill>
              </a:rPr>
              <a:t>website</a:t>
            </a:r>
            <a:r>
              <a:rPr lang="pt-BR" sz="2400" dirty="0">
                <a:solidFill>
                  <a:srgbClr val="326618"/>
                </a:solidFill>
              </a:rPr>
              <a:t> não estão integrados;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32661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26618"/>
                </a:solidFill>
              </a:rPr>
              <a:t>Comunicação;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32661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26618"/>
                </a:solidFill>
              </a:rPr>
              <a:t>Restrição de usuários;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32661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26618"/>
                </a:solidFill>
              </a:rPr>
              <a:t>Integração de sistemas.</a:t>
            </a: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4</a:t>
            </a:fld>
            <a:endParaRPr lang="pt-BR" sz="20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686A247-5EF6-4AD4-ABF7-9F0DB0F29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2" name="Grupo 6">
            <a:extLst>
              <a:ext uri="{FF2B5EF4-FFF2-40B4-BE49-F238E27FC236}">
                <a16:creationId xmlns:a16="http://schemas.microsoft.com/office/drawing/2014/main" id="{F031BEE7-9DF4-4452-92D2-202D7E2F10F8}"/>
              </a:ext>
            </a:extLst>
          </p:cNvPr>
          <p:cNvGrpSpPr/>
          <p:nvPr/>
        </p:nvGrpSpPr>
        <p:grpSpPr>
          <a:xfrm>
            <a:off x="1043608" y="260648"/>
            <a:ext cx="7643192" cy="707886"/>
            <a:chOff x="2411760" y="260648"/>
            <a:chExt cx="3981849" cy="707886"/>
          </a:xfrm>
          <a:solidFill>
            <a:srgbClr val="326618"/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7875C4CF-CDC3-4E08-ABE1-1FD1F948867C}"/>
                </a:ext>
              </a:extLst>
            </p:cNvPr>
            <p:cNvSpPr/>
            <p:nvPr/>
          </p:nvSpPr>
          <p:spPr>
            <a:xfrm>
              <a:off x="2411760" y="260648"/>
              <a:ext cx="3981849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3B68DB9F-F388-4E6C-BFB4-5F92F670ECF1}"/>
                </a:ext>
              </a:extLst>
            </p:cNvPr>
            <p:cNvSpPr txBox="1"/>
            <p:nvPr/>
          </p:nvSpPr>
          <p:spPr>
            <a:xfrm>
              <a:off x="3044487" y="260648"/>
              <a:ext cx="3349122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 Formulação do Problema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887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40</a:t>
            </a:fld>
            <a:endParaRPr lang="pt-BR" sz="20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44333EF-C8B9-4530-A7F1-E501928CD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5" name="Grupo 8">
            <a:extLst>
              <a:ext uri="{FF2B5EF4-FFF2-40B4-BE49-F238E27FC236}">
                <a16:creationId xmlns:a16="http://schemas.microsoft.com/office/drawing/2014/main" id="{13DD903B-F51F-4F50-B60B-8D98842F97DB}"/>
              </a:ext>
            </a:extLst>
          </p:cNvPr>
          <p:cNvGrpSpPr/>
          <p:nvPr/>
        </p:nvGrpSpPr>
        <p:grpSpPr>
          <a:xfrm>
            <a:off x="1043614" y="260648"/>
            <a:ext cx="4680517" cy="707886"/>
            <a:chOff x="2411762" y="260648"/>
            <a:chExt cx="2463847" cy="707886"/>
          </a:xfrm>
          <a:solidFill>
            <a:srgbClr val="326618"/>
          </a:solidFill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54465E0-629B-446A-B445-DEE150B2BEAF}"/>
                </a:ext>
              </a:extLst>
            </p:cNvPr>
            <p:cNvSpPr/>
            <p:nvPr/>
          </p:nvSpPr>
          <p:spPr>
            <a:xfrm>
              <a:off x="2411762" y="260648"/>
              <a:ext cx="2425941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D4811B0C-C689-405C-BA70-19F3FD6F578A}"/>
                </a:ext>
              </a:extLst>
            </p:cNvPr>
            <p:cNvSpPr txBox="1"/>
            <p:nvPr/>
          </p:nvSpPr>
          <p:spPr>
            <a:xfrm>
              <a:off x="2411762" y="260648"/>
              <a:ext cx="2463847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        Agenda 2030</a:t>
              </a:r>
            </a:p>
          </p:txBody>
        </p:sp>
      </p:grpSp>
      <p:pic>
        <p:nvPicPr>
          <p:cNvPr id="8" name="Picture 4" descr="Resultado de imagem para agenda 2030 para o desenvolvimento sustentável objetivo 9">
            <a:extLst>
              <a:ext uri="{FF2B5EF4-FFF2-40B4-BE49-F238E27FC236}">
                <a16:creationId xmlns:a16="http://schemas.microsoft.com/office/drawing/2014/main" id="{3E51F7F9-F752-4A74-A035-3F9EE646F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2957" y="1768936"/>
            <a:ext cx="2471494" cy="3268750"/>
          </a:xfrm>
          <a:prstGeom prst="rect">
            <a:avLst/>
          </a:prstGeom>
          <a:noFill/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7C6DCCA-DF70-4B58-A94D-00D59A0D9C66}"/>
              </a:ext>
            </a:extLst>
          </p:cNvPr>
          <p:cNvSpPr/>
          <p:nvPr/>
        </p:nvSpPr>
        <p:spPr>
          <a:xfrm>
            <a:off x="3233531" y="1720840"/>
            <a:ext cx="55261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5" algn="just"/>
            <a:r>
              <a:rPr lang="pt-BR" dirty="0">
                <a:solidFill>
                  <a:srgbClr val="326618"/>
                </a:solidFill>
              </a:rPr>
              <a:t>Item 9.a.</a:t>
            </a:r>
          </a:p>
          <a:p>
            <a:pPr lvl="5" algn="just">
              <a:buNone/>
            </a:pPr>
            <a:r>
              <a:rPr lang="pt-BR" dirty="0">
                <a:solidFill>
                  <a:srgbClr val="326618"/>
                </a:solidFill>
              </a:rPr>
              <a:t>	Facilitar o desenvolvimento de infraestrutura sustentável e resiliente em países em desenvolvimento, por meio de maior apoio financeiro, tecnológico e técnico aos países africanos, aos países menos desenvolvidos, aos países em desenvolvimento sem litoral e aos pequenos Estados insulares em desenvolvimento.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47EC429-D690-4CBC-9801-B5227171D4F3}"/>
              </a:ext>
            </a:extLst>
          </p:cNvPr>
          <p:cNvSpPr/>
          <p:nvPr/>
        </p:nvSpPr>
        <p:spPr>
          <a:xfrm>
            <a:off x="2782959" y="1720842"/>
            <a:ext cx="59767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6"/>
            <a:r>
              <a:rPr lang="pt-BR" dirty="0">
                <a:solidFill>
                  <a:srgbClr val="326618"/>
                </a:solidFill>
              </a:rPr>
              <a:t>Item 9.b.</a:t>
            </a:r>
          </a:p>
          <a:p>
            <a:pPr lvl="6" algn="just">
              <a:buNone/>
            </a:pPr>
            <a:r>
              <a:rPr lang="pt-BR" dirty="0">
                <a:solidFill>
                  <a:srgbClr val="326618"/>
                </a:solidFill>
              </a:rPr>
              <a:t>           Apoiar o desenvolvimento tecnológico, a pesquisa e a inovação nacionais nos países em desenvolvimento, inclusive garantindo um ambiente político propício para, entre outras coisas, a diversificação industrial e a agregação de valor às commodities.</a:t>
            </a:r>
          </a:p>
          <a:p>
            <a:pPr lvl="5" algn="just"/>
            <a:endParaRPr lang="pt-BR" dirty="0">
              <a:solidFill>
                <a:srgbClr val="3266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73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41</a:t>
            </a:fld>
            <a:endParaRPr lang="pt-BR" sz="20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E5292C3-E757-4394-9A45-552C42CD7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5" name="Grupo 11">
            <a:extLst>
              <a:ext uri="{FF2B5EF4-FFF2-40B4-BE49-F238E27FC236}">
                <a16:creationId xmlns:a16="http://schemas.microsoft.com/office/drawing/2014/main" id="{855BCFFA-5FD5-4777-8797-FC83A09FAF51}"/>
              </a:ext>
            </a:extLst>
          </p:cNvPr>
          <p:cNvGrpSpPr/>
          <p:nvPr/>
        </p:nvGrpSpPr>
        <p:grpSpPr>
          <a:xfrm>
            <a:off x="899592" y="2852938"/>
            <a:ext cx="7920880" cy="1035407"/>
            <a:chOff x="2411760" y="-54679"/>
            <a:chExt cx="4055871" cy="1035407"/>
          </a:xfrm>
          <a:solidFill>
            <a:srgbClr val="326618"/>
          </a:solidFill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62BD0D9-8C4D-43DB-B138-A7E381D85CE6}"/>
                </a:ext>
              </a:extLst>
            </p:cNvPr>
            <p:cNvSpPr/>
            <p:nvPr/>
          </p:nvSpPr>
          <p:spPr>
            <a:xfrm>
              <a:off x="2411760" y="-54679"/>
              <a:ext cx="4055871" cy="10354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D099FD5-5368-40C2-B583-296E5A757460}"/>
                </a:ext>
              </a:extLst>
            </p:cNvPr>
            <p:cNvSpPr txBox="1"/>
            <p:nvPr/>
          </p:nvSpPr>
          <p:spPr>
            <a:xfrm>
              <a:off x="2590823" y="89337"/>
              <a:ext cx="3876808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Apresentação Funcional do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6028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771337" y="1833136"/>
            <a:ext cx="60069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Aprendizado de novas tecnologias;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Objetivos alcançados;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Melhorias futuras;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Apresentação na 28ª FAITEC.</a:t>
            </a: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42</a:t>
            </a:fld>
            <a:endParaRPr lang="pt-BR" sz="20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2BA4635-D82C-49E8-9E9A-CC872279D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5" name="Grupo 8">
            <a:extLst>
              <a:ext uri="{FF2B5EF4-FFF2-40B4-BE49-F238E27FC236}">
                <a16:creationId xmlns:a16="http://schemas.microsoft.com/office/drawing/2014/main" id="{2BB214DB-9E05-4EC9-B9E0-3A9154B35A6F}"/>
              </a:ext>
            </a:extLst>
          </p:cNvPr>
          <p:cNvGrpSpPr/>
          <p:nvPr/>
        </p:nvGrpSpPr>
        <p:grpSpPr>
          <a:xfrm>
            <a:off x="1043614" y="260648"/>
            <a:ext cx="4680517" cy="707886"/>
            <a:chOff x="2411762" y="260648"/>
            <a:chExt cx="2463847" cy="707886"/>
          </a:xfrm>
          <a:solidFill>
            <a:srgbClr val="326618"/>
          </a:solidFill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AC31573F-297F-4FBA-9DF3-FF2032AC2305}"/>
                </a:ext>
              </a:extLst>
            </p:cNvPr>
            <p:cNvSpPr/>
            <p:nvPr/>
          </p:nvSpPr>
          <p:spPr>
            <a:xfrm>
              <a:off x="2411762" y="260648"/>
              <a:ext cx="2425941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01A5108-EF62-4DAC-97C3-C3C76CB0F5AE}"/>
                </a:ext>
              </a:extLst>
            </p:cNvPr>
            <p:cNvSpPr txBox="1"/>
            <p:nvPr/>
          </p:nvSpPr>
          <p:spPr>
            <a:xfrm>
              <a:off x="3511017" y="260648"/>
              <a:ext cx="1364592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Conclusão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987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43</a:t>
            </a:fld>
            <a:endParaRPr lang="pt-BR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0FC3E28-D1AD-4FA3-9BB1-578D54603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1" name="Grupo 4">
            <a:extLst>
              <a:ext uri="{FF2B5EF4-FFF2-40B4-BE49-F238E27FC236}">
                <a16:creationId xmlns:a16="http://schemas.microsoft.com/office/drawing/2014/main" id="{691A5FDB-D814-431B-8E03-FD2D51CB9A63}"/>
              </a:ext>
            </a:extLst>
          </p:cNvPr>
          <p:cNvGrpSpPr/>
          <p:nvPr/>
        </p:nvGrpSpPr>
        <p:grpSpPr>
          <a:xfrm>
            <a:off x="1043612" y="260648"/>
            <a:ext cx="4752526" cy="707886"/>
            <a:chOff x="2411762" y="260648"/>
            <a:chExt cx="2501753" cy="707886"/>
          </a:xfrm>
          <a:solidFill>
            <a:srgbClr val="326618"/>
          </a:solidFill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E9FBCA00-8B1D-47DF-93BA-A83713FD06CA}"/>
                </a:ext>
              </a:extLst>
            </p:cNvPr>
            <p:cNvSpPr/>
            <p:nvPr/>
          </p:nvSpPr>
          <p:spPr>
            <a:xfrm>
              <a:off x="2411762" y="260648"/>
              <a:ext cx="2501753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F8796CE-C6A8-464C-9F90-3D7D394D1359}"/>
                </a:ext>
              </a:extLst>
            </p:cNvPr>
            <p:cNvSpPr txBox="1"/>
            <p:nvPr/>
          </p:nvSpPr>
          <p:spPr>
            <a:xfrm>
              <a:off x="3511017" y="260648"/>
              <a:ext cx="1364592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Referências</a:t>
              </a: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44C3DBA8-5EC4-45C3-AD9A-82F4A90D4DA1}"/>
              </a:ext>
            </a:extLst>
          </p:cNvPr>
          <p:cNvSpPr txBox="1"/>
          <p:nvPr/>
        </p:nvSpPr>
        <p:spPr>
          <a:xfrm>
            <a:off x="2766629" y="1229182"/>
            <a:ext cx="5915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chemeClr val="accent6">
                    <a:lumMod val="50000"/>
                  </a:schemeClr>
                </a:solidFill>
              </a:rPr>
              <a:t>ANDERY, P. R. P.; ARANTES, E. M. Revisitando as extranets de projeto: uma análise dos processos de projeto. </a:t>
            </a:r>
            <a:r>
              <a:rPr lang="pt-BR" sz="1900" b="1" dirty="0">
                <a:solidFill>
                  <a:schemeClr val="accent6">
                    <a:lumMod val="50000"/>
                  </a:schemeClr>
                </a:solidFill>
              </a:rPr>
              <a:t>Revista Ambiente Construído</a:t>
            </a:r>
            <a:r>
              <a:rPr lang="pt-BR" sz="1900" dirty="0">
                <a:solidFill>
                  <a:schemeClr val="accent6">
                    <a:lumMod val="50000"/>
                  </a:schemeClr>
                </a:solidFill>
              </a:rPr>
              <a:t>, Porto Alegre, v.15, n.4, p. 149 - 164, out. /dez. 2015.</a:t>
            </a:r>
          </a:p>
          <a:p>
            <a:endParaRPr lang="pt-BR" sz="19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1900" dirty="0">
                <a:solidFill>
                  <a:schemeClr val="accent6">
                    <a:lumMod val="50000"/>
                  </a:schemeClr>
                </a:solidFill>
              </a:rPr>
              <a:t>BATTISTI, Júlio. </a:t>
            </a:r>
            <a:r>
              <a:rPr lang="pt-BR" sz="1900" b="1" dirty="0">
                <a:solidFill>
                  <a:schemeClr val="accent6">
                    <a:lumMod val="50000"/>
                  </a:schemeClr>
                </a:solidFill>
              </a:rPr>
              <a:t>ASP.NET</a:t>
            </a:r>
            <a:r>
              <a:rPr lang="pt-BR" sz="1900" dirty="0">
                <a:solidFill>
                  <a:schemeClr val="accent6">
                    <a:lumMod val="50000"/>
                  </a:schemeClr>
                </a:solidFill>
              </a:rPr>
              <a:t>: Uma Revolução na Construção de Sites e Aplicações Web.</a:t>
            </a:r>
          </a:p>
          <a:p>
            <a:r>
              <a:rPr lang="pt-BR" sz="1900" dirty="0">
                <a:solidFill>
                  <a:schemeClr val="accent6">
                    <a:lumMod val="50000"/>
                  </a:schemeClr>
                </a:solidFill>
              </a:rPr>
              <a:t>Disponível em: &lt; http://www.juliobattisti.com.br/artigos/aspnet/principal.asp &gt;. Acesso em: 30 jun. 2017.</a:t>
            </a:r>
          </a:p>
          <a:p>
            <a:endParaRPr lang="pt-BR" sz="19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1900" dirty="0">
                <a:solidFill>
                  <a:schemeClr val="accent6">
                    <a:lumMod val="50000"/>
                  </a:schemeClr>
                </a:solidFill>
              </a:rPr>
              <a:t>FERREIRA, Hugo Braga Tadeu; STOCK, Eduardo dos Santos. </a:t>
            </a:r>
            <a:r>
              <a:rPr lang="pt-BR" sz="1900" b="1" dirty="0">
                <a:solidFill>
                  <a:schemeClr val="accent6">
                    <a:lumMod val="50000"/>
                  </a:schemeClr>
                </a:solidFill>
              </a:rPr>
              <a:t>O que seria a Indústria 4.0?. </a:t>
            </a:r>
            <a:r>
              <a:rPr lang="pt-BR" sz="1900" dirty="0">
                <a:solidFill>
                  <a:schemeClr val="accent6">
                    <a:lumMod val="50000"/>
                  </a:schemeClr>
                </a:solidFill>
              </a:rPr>
              <a:t>Fundação Dom Cabral, 2016.</a:t>
            </a:r>
          </a:p>
          <a:p>
            <a:endParaRPr lang="pt-BR" sz="19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1900" dirty="0">
                <a:solidFill>
                  <a:schemeClr val="accent6">
                    <a:lumMod val="50000"/>
                  </a:schemeClr>
                </a:solidFill>
              </a:rPr>
              <a:t>HOLTZ, José Carlos (</a:t>
            </a:r>
            <a:r>
              <a:rPr lang="pt-BR" sz="1900" dirty="0" err="1">
                <a:solidFill>
                  <a:schemeClr val="accent6">
                    <a:lumMod val="50000"/>
                  </a:schemeClr>
                </a:solidFill>
              </a:rPr>
              <a:t>org</a:t>
            </a:r>
            <a:r>
              <a:rPr lang="pt-BR" sz="1900" dirty="0">
                <a:solidFill>
                  <a:schemeClr val="accent6">
                    <a:lumMod val="50000"/>
                  </a:schemeClr>
                </a:solidFill>
              </a:rPr>
              <a:t>). </a:t>
            </a:r>
            <a:r>
              <a:rPr lang="pt-BR" sz="1900" b="1" dirty="0">
                <a:solidFill>
                  <a:schemeClr val="accent6">
                    <a:lumMod val="50000"/>
                  </a:schemeClr>
                </a:solidFill>
              </a:rPr>
              <a:t>Sistemas de Informação Gerenciais</a:t>
            </a:r>
            <a:r>
              <a:rPr lang="pt-BR" sz="1900" dirty="0">
                <a:solidFill>
                  <a:schemeClr val="accent6">
                    <a:lumMod val="50000"/>
                  </a:schemeClr>
                </a:solidFill>
              </a:rPr>
              <a:t>. São Paulo: Pearson </a:t>
            </a:r>
            <a:r>
              <a:rPr lang="pt-BR" sz="1900" dirty="0" err="1">
                <a:solidFill>
                  <a:schemeClr val="accent6">
                    <a:lumMod val="50000"/>
                  </a:schemeClr>
                </a:solidFill>
              </a:rPr>
              <a:t>Education</a:t>
            </a:r>
            <a:r>
              <a:rPr lang="pt-BR" sz="1900" dirty="0">
                <a:solidFill>
                  <a:schemeClr val="accent6">
                    <a:lumMod val="50000"/>
                  </a:schemeClr>
                </a:solidFill>
              </a:rPr>
              <a:t> do Brasil, 2015.</a:t>
            </a:r>
          </a:p>
          <a:p>
            <a:endParaRPr lang="pt-BR" sz="1400" b="1" dirty="0">
              <a:solidFill>
                <a:srgbClr val="355222"/>
              </a:solidFill>
            </a:endParaRP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64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mtClean="0"/>
              <a:pPr/>
              <a:t>44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0FC3E28-D1AD-4FA3-9BB1-578D54603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1" name="Grupo 4">
            <a:extLst>
              <a:ext uri="{FF2B5EF4-FFF2-40B4-BE49-F238E27FC236}">
                <a16:creationId xmlns:a16="http://schemas.microsoft.com/office/drawing/2014/main" id="{691A5FDB-D814-431B-8E03-FD2D51CB9A63}"/>
              </a:ext>
            </a:extLst>
          </p:cNvPr>
          <p:cNvGrpSpPr/>
          <p:nvPr/>
        </p:nvGrpSpPr>
        <p:grpSpPr>
          <a:xfrm>
            <a:off x="1043612" y="260648"/>
            <a:ext cx="4752526" cy="707886"/>
            <a:chOff x="2411762" y="260648"/>
            <a:chExt cx="2501753" cy="707886"/>
          </a:xfrm>
          <a:solidFill>
            <a:srgbClr val="326618"/>
          </a:solidFill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E9FBCA00-8B1D-47DF-93BA-A83713FD06CA}"/>
                </a:ext>
              </a:extLst>
            </p:cNvPr>
            <p:cNvSpPr/>
            <p:nvPr/>
          </p:nvSpPr>
          <p:spPr>
            <a:xfrm>
              <a:off x="2411762" y="260648"/>
              <a:ext cx="2501753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F8796CE-C6A8-464C-9F90-3D7D394D1359}"/>
                </a:ext>
              </a:extLst>
            </p:cNvPr>
            <p:cNvSpPr txBox="1"/>
            <p:nvPr/>
          </p:nvSpPr>
          <p:spPr>
            <a:xfrm>
              <a:off x="3511017" y="260648"/>
              <a:ext cx="1364592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Referências</a:t>
              </a: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D07EFD-B4AF-407E-B6B8-81A9998060DA}"/>
              </a:ext>
            </a:extLst>
          </p:cNvPr>
          <p:cNvSpPr txBox="1"/>
          <p:nvPr/>
        </p:nvSpPr>
        <p:spPr>
          <a:xfrm>
            <a:off x="2766629" y="1229182"/>
            <a:ext cx="5915000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355222"/>
                </a:solidFill>
              </a:rPr>
              <a:t>PROJECT MANAGEMENT INSTITUTE. </a:t>
            </a:r>
            <a:r>
              <a:rPr lang="en-US" sz="1900" b="1" dirty="0">
                <a:solidFill>
                  <a:srgbClr val="355222"/>
                </a:solidFill>
              </a:rPr>
              <a:t>PMBOK Guide</a:t>
            </a:r>
            <a:r>
              <a:rPr lang="en-US" sz="1900" dirty="0">
                <a:solidFill>
                  <a:srgbClr val="355222"/>
                </a:solidFill>
              </a:rPr>
              <a:t>: a guide to the Project management body of knowledge. </a:t>
            </a:r>
            <a:r>
              <a:rPr lang="pt-BR" sz="1900" dirty="0">
                <a:solidFill>
                  <a:srgbClr val="355222"/>
                </a:solidFill>
              </a:rPr>
              <a:t>3 ed. Project Management </a:t>
            </a:r>
            <a:r>
              <a:rPr lang="pt-BR" sz="1900" dirty="0" err="1">
                <a:solidFill>
                  <a:srgbClr val="355222"/>
                </a:solidFill>
              </a:rPr>
              <a:t>Institute</a:t>
            </a:r>
            <a:r>
              <a:rPr lang="pt-BR" sz="1900" dirty="0">
                <a:solidFill>
                  <a:srgbClr val="355222"/>
                </a:solidFill>
              </a:rPr>
              <a:t>, 2004.</a:t>
            </a:r>
          </a:p>
          <a:p>
            <a:endParaRPr lang="pt-BR" sz="1900" dirty="0">
              <a:solidFill>
                <a:srgbClr val="355222"/>
              </a:solidFill>
            </a:endParaRPr>
          </a:p>
          <a:p>
            <a:r>
              <a:rPr lang="pt-BR" sz="1900" dirty="0">
                <a:solidFill>
                  <a:srgbClr val="355222"/>
                </a:solidFill>
              </a:rPr>
              <a:t>RADECK, Fernando</a:t>
            </a:r>
            <a:r>
              <a:rPr lang="pt-BR" sz="1900" b="1" dirty="0">
                <a:solidFill>
                  <a:srgbClr val="355222"/>
                </a:solidFill>
              </a:rPr>
              <a:t>. Configuração de políticas de segurança no Windows Server 2008: Active </a:t>
            </a:r>
            <a:r>
              <a:rPr lang="pt-BR" sz="1900" b="1" dirty="0" err="1">
                <a:solidFill>
                  <a:srgbClr val="355222"/>
                </a:solidFill>
              </a:rPr>
              <a:t>Directory</a:t>
            </a:r>
            <a:r>
              <a:rPr lang="pt-BR" sz="1900" dirty="0">
                <a:solidFill>
                  <a:srgbClr val="355222"/>
                </a:solidFill>
              </a:rPr>
              <a:t>. Curitiba: Universidade Tecnológica Federal do Paraná, 2012. Disponível em: &lt;http://repositorio.roca.utfpr.edu.br/</a:t>
            </a:r>
            <a:r>
              <a:rPr lang="pt-BR" sz="1900" dirty="0" err="1">
                <a:solidFill>
                  <a:srgbClr val="355222"/>
                </a:solidFill>
              </a:rPr>
              <a:t>jspui</a:t>
            </a:r>
            <a:r>
              <a:rPr lang="pt-BR" sz="1900" dirty="0">
                <a:solidFill>
                  <a:srgbClr val="355222"/>
                </a:solidFill>
              </a:rPr>
              <a:t>/</a:t>
            </a:r>
            <a:r>
              <a:rPr lang="pt-BR" sz="1900" dirty="0" err="1">
                <a:solidFill>
                  <a:srgbClr val="355222"/>
                </a:solidFill>
              </a:rPr>
              <a:t>bitstream</a:t>
            </a:r>
            <a:r>
              <a:rPr lang="pt-BR" sz="1900" dirty="0">
                <a:solidFill>
                  <a:srgbClr val="355222"/>
                </a:solidFill>
              </a:rPr>
              <a:t>/1/1497/1/CT_GESER_II_2012_07.pdf&gt;. Acesso em: 10 fev. 2017.</a:t>
            </a:r>
          </a:p>
          <a:p>
            <a:endParaRPr lang="pt-BR" sz="1900" dirty="0">
              <a:solidFill>
                <a:srgbClr val="355222"/>
              </a:solidFill>
            </a:endParaRPr>
          </a:p>
          <a:p>
            <a:r>
              <a:rPr lang="pt-BR" sz="1900" dirty="0">
                <a:solidFill>
                  <a:srgbClr val="355222"/>
                </a:solidFill>
              </a:rPr>
              <a:t>SPÍNOLA, Rodrigo Oliveira. Introdução a Gerência de Projetos. </a:t>
            </a:r>
            <a:r>
              <a:rPr lang="pt-BR" sz="1900" b="1" dirty="0">
                <a:solidFill>
                  <a:srgbClr val="355222"/>
                </a:solidFill>
              </a:rPr>
              <a:t>SQL magazine</a:t>
            </a:r>
            <a:r>
              <a:rPr lang="pt-BR" sz="1900" dirty="0">
                <a:solidFill>
                  <a:srgbClr val="355222"/>
                </a:solidFill>
              </a:rPr>
              <a:t>, Rio de Janeiro, ano 7, 75. ed. 2010.</a:t>
            </a:r>
          </a:p>
          <a:p>
            <a:endParaRPr lang="pt-BR" sz="1400" b="1" dirty="0">
              <a:solidFill>
                <a:srgbClr val="355222"/>
              </a:solidFill>
            </a:endParaRP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121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0" y="5013178"/>
            <a:ext cx="91440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</a:rPr>
              <a:t>Obrigado!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mtClean="0"/>
              <a:pPr/>
              <a:t>45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5E2763-ECF4-4B0D-BB3B-903CFC1DE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98477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71BFDB3-E9D9-4F08-9D4B-2DFD75C8AC9F}"/>
              </a:ext>
            </a:extLst>
          </p:cNvPr>
          <p:cNvSpPr txBox="1">
            <a:spLocks/>
          </p:cNvSpPr>
          <p:nvPr/>
        </p:nvSpPr>
        <p:spPr>
          <a:xfrm>
            <a:off x="1" y="2676940"/>
            <a:ext cx="8937937" cy="1293178"/>
          </a:xfrm>
          <a:prstGeom prst="rect">
            <a:avLst/>
          </a:prstGeom>
          <a:solidFill>
            <a:srgbClr val="326618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chemeClr val="bg1"/>
                </a:solidFill>
                <a:latin typeface="Tw Cen MT" panose="020B0602020104020603" pitchFamily="34" charset="0"/>
              </a:rPr>
              <a:t>       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2450441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5</a:t>
            </a:fld>
            <a:endParaRPr lang="pt-BR" sz="20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C3E71F2-15F2-49CF-BD95-646566D6C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2" name="Grupo 6">
            <a:extLst>
              <a:ext uri="{FF2B5EF4-FFF2-40B4-BE49-F238E27FC236}">
                <a16:creationId xmlns:a16="http://schemas.microsoft.com/office/drawing/2014/main" id="{EBE7A7DA-949C-4384-A0A1-826820AFDEAE}"/>
              </a:ext>
            </a:extLst>
          </p:cNvPr>
          <p:cNvGrpSpPr/>
          <p:nvPr/>
        </p:nvGrpSpPr>
        <p:grpSpPr>
          <a:xfrm>
            <a:off x="1043608" y="260648"/>
            <a:ext cx="5544616" cy="707886"/>
            <a:chOff x="2411760" y="260648"/>
            <a:chExt cx="3739053" cy="707886"/>
          </a:xfrm>
          <a:solidFill>
            <a:srgbClr val="326618"/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942613A-A5C7-4EB3-8DD1-FA5C8FC2561A}"/>
                </a:ext>
              </a:extLst>
            </p:cNvPr>
            <p:cNvSpPr/>
            <p:nvPr/>
          </p:nvSpPr>
          <p:spPr>
            <a:xfrm>
              <a:off x="2411760" y="260648"/>
              <a:ext cx="3739053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901DA68D-FD1F-4F4F-8768-EDEDACA57C01}"/>
                </a:ext>
              </a:extLst>
            </p:cNvPr>
            <p:cNvSpPr txBox="1"/>
            <p:nvPr/>
          </p:nvSpPr>
          <p:spPr>
            <a:xfrm>
              <a:off x="3917093" y="260648"/>
              <a:ext cx="2167503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Objetivo Geral</a:t>
              </a: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E0DB3F70-20C1-4C55-98AA-CF34D3456A30}"/>
              </a:ext>
            </a:extLst>
          </p:cNvPr>
          <p:cNvSpPr txBox="1"/>
          <p:nvPr/>
        </p:nvSpPr>
        <p:spPr>
          <a:xfrm>
            <a:off x="2771800" y="1779968"/>
            <a:ext cx="591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55222"/>
                </a:solidFill>
              </a:rPr>
              <a:t>O desenvolvimento de um sistema de software capaz de melhorar a integração e a eficiência dos processos de negócios da empresa Fênix Indústria de Eletrônicos Ltda.</a:t>
            </a: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AutoShape 2" descr="Resultado de imagem para fenix industria de eletronicos ltda">
            <a:extLst>
              <a:ext uri="{FF2B5EF4-FFF2-40B4-BE49-F238E27FC236}">
                <a16:creationId xmlns:a16="http://schemas.microsoft.com/office/drawing/2014/main" id="{80C5E700-E906-4022-9BE0-EE54648438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372678" cy="229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037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6</a:t>
            </a:fld>
            <a:endParaRPr lang="pt-BR" sz="20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3BFBCB6-537A-47A3-B0BD-64EA5EE0C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2" name="Grupo 6">
            <a:extLst>
              <a:ext uri="{FF2B5EF4-FFF2-40B4-BE49-F238E27FC236}">
                <a16:creationId xmlns:a16="http://schemas.microsoft.com/office/drawing/2014/main" id="{AB4F6873-7AA7-4BBF-8C0A-A7AEA87DD423}"/>
              </a:ext>
            </a:extLst>
          </p:cNvPr>
          <p:cNvGrpSpPr/>
          <p:nvPr/>
        </p:nvGrpSpPr>
        <p:grpSpPr>
          <a:xfrm>
            <a:off x="1043608" y="260648"/>
            <a:ext cx="6552728" cy="707886"/>
            <a:chOff x="2411760" y="260648"/>
            <a:chExt cx="3658643" cy="707886"/>
          </a:xfrm>
          <a:solidFill>
            <a:srgbClr val="326618"/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EA2C1CD3-9979-4BB4-8B44-83EC5D6873B4}"/>
                </a:ext>
              </a:extLst>
            </p:cNvPr>
            <p:cNvSpPr/>
            <p:nvPr/>
          </p:nvSpPr>
          <p:spPr>
            <a:xfrm>
              <a:off x="2411760" y="260648"/>
              <a:ext cx="3658643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6B099EE-801C-4F0E-A664-21CE63B7EC79}"/>
                </a:ext>
              </a:extLst>
            </p:cNvPr>
            <p:cNvSpPr txBox="1"/>
            <p:nvPr/>
          </p:nvSpPr>
          <p:spPr>
            <a:xfrm>
              <a:off x="3603713" y="260648"/>
              <a:ext cx="2466690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Objetivo Específicos</a:t>
              </a: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FB35EA-EDEE-49DB-AAE9-13CF4D6BC15C}"/>
              </a:ext>
            </a:extLst>
          </p:cNvPr>
          <p:cNvSpPr txBox="1"/>
          <p:nvPr/>
        </p:nvSpPr>
        <p:spPr>
          <a:xfrm>
            <a:off x="2736984" y="1458499"/>
            <a:ext cx="5915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9488" indent="-457200" algn="just">
              <a:buFont typeface="+mj-lt"/>
              <a:buAutoNum type="alphaLcParenR"/>
            </a:pPr>
            <a:r>
              <a:rPr lang="pt-BR" sz="2400" dirty="0">
                <a:solidFill>
                  <a:srgbClr val="355222"/>
                </a:solidFill>
              </a:rPr>
              <a:t>analisar e especificar os requisitos do sistema junto às partes interessadas;</a:t>
            </a:r>
          </a:p>
          <a:p>
            <a:pPr marL="699488" indent="-457200" algn="just">
              <a:buFont typeface="+mj-lt"/>
              <a:buAutoNum type="alphaLcParenR"/>
            </a:pPr>
            <a:endParaRPr lang="pt-BR" sz="2400" dirty="0">
              <a:solidFill>
                <a:srgbClr val="355222"/>
              </a:solidFill>
            </a:endParaRPr>
          </a:p>
          <a:p>
            <a:pPr marL="699488" indent="-457200" algn="just">
              <a:buFont typeface="+mj-lt"/>
              <a:buAutoNum type="alphaLcParenR"/>
            </a:pPr>
            <a:r>
              <a:rPr lang="pt-BR" sz="2400" dirty="0">
                <a:solidFill>
                  <a:srgbClr val="355222"/>
                </a:solidFill>
              </a:rPr>
              <a:t>obter conhecimentos no funcionamento do Microsoft AD;</a:t>
            </a:r>
          </a:p>
          <a:p>
            <a:pPr marL="699488" indent="-457200" algn="just">
              <a:buFont typeface="+mj-lt"/>
              <a:buAutoNum type="alphaLcParenR"/>
            </a:pPr>
            <a:endParaRPr lang="pt-BR" sz="2400" dirty="0">
              <a:solidFill>
                <a:srgbClr val="355222"/>
              </a:solidFill>
            </a:endParaRPr>
          </a:p>
          <a:p>
            <a:pPr marL="699488" indent="-457200" algn="just">
              <a:buFont typeface="+mj-lt"/>
              <a:buAutoNum type="alphaLcParenR"/>
            </a:pPr>
            <a:r>
              <a:rPr lang="pt-BR" sz="2400" dirty="0">
                <a:solidFill>
                  <a:srgbClr val="355222"/>
                </a:solidFill>
              </a:rPr>
              <a:t>codificar os requisitos do sistema utilizando as tecnologias de ASP.NET MVC, C#.net e SQL Server;</a:t>
            </a:r>
          </a:p>
          <a:p>
            <a:pPr marL="699488" indent="-457200" algn="just">
              <a:buFont typeface="+mj-lt"/>
              <a:buAutoNum type="alphaLcParenR"/>
            </a:pPr>
            <a:endParaRPr lang="pt-BR" sz="2400" dirty="0">
              <a:solidFill>
                <a:srgbClr val="355222"/>
              </a:solidFill>
            </a:endParaRPr>
          </a:p>
          <a:p>
            <a:pPr marL="699488" indent="-457200" algn="just">
              <a:buFont typeface="+mj-lt"/>
              <a:buAutoNum type="alphaLcParenR"/>
            </a:pPr>
            <a:r>
              <a:rPr lang="pt-BR" sz="2400" dirty="0">
                <a:solidFill>
                  <a:srgbClr val="355222"/>
                </a:solidFill>
              </a:rPr>
              <a:t>entregar uma versão do sistema completamente operacional à empresa Fênix.</a:t>
            </a: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552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7</a:t>
            </a:fld>
            <a:endParaRPr lang="pt-BR" sz="20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CBA6E4C-7205-4D20-BE74-2CA8088DD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2" name="Grupo 6">
            <a:extLst>
              <a:ext uri="{FF2B5EF4-FFF2-40B4-BE49-F238E27FC236}">
                <a16:creationId xmlns:a16="http://schemas.microsoft.com/office/drawing/2014/main" id="{25AAA851-CD5E-4CA2-B2A5-8982690C65B8}"/>
              </a:ext>
            </a:extLst>
          </p:cNvPr>
          <p:cNvGrpSpPr/>
          <p:nvPr/>
        </p:nvGrpSpPr>
        <p:grpSpPr>
          <a:xfrm>
            <a:off x="1043608" y="260648"/>
            <a:ext cx="4824536" cy="707886"/>
            <a:chOff x="2411760" y="260648"/>
            <a:chExt cx="2693726" cy="707886"/>
          </a:xfrm>
          <a:solidFill>
            <a:srgbClr val="326618"/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1374F3F-9A5D-47BD-9DD4-4B45A6478594}"/>
                </a:ext>
              </a:extLst>
            </p:cNvPr>
            <p:cNvSpPr/>
            <p:nvPr/>
          </p:nvSpPr>
          <p:spPr>
            <a:xfrm>
              <a:off x="2411760" y="260648"/>
              <a:ext cx="2653521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D34B88D-6120-4924-A839-8D98BEF38423}"/>
                </a:ext>
              </a:extLst>
            </p:cNvPr>
            <p:cNvSpPr txBox="1"/>
            <p:nvPr/>
          </p:nvSpPr>
          <p:spPr>
            <a:xfrm>
              <a:off x="3603713" y="260648"/>
              <a:ext cx="1501773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Justificativa</a:t>
              </a: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A2CB18FE-A5B3-4427-ABEF-56AF1F439E4F}"/>
              </a:ext>
            </a:extLst>
          </p:cNvPr>
          <p:cNvSpPr txBox="1"/>
          <p:nvPr/>
        </p:nvSpPr>
        <p:spPr>
          <a:xfrm>
            <a:off x="2771801" y="1779968"/>
            <a:ext cx="60939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26618"/>
                </a:solidFill>
              </a:rPr>
              <a:t>O projeto apresentado apoia-se no fato de que, apesar de já existirem sistemas computacionais que realizam os processos e procedimentos adotados pela empresa, surge um desafio de levar a organização para o ramo da Indústria 4.0 ou indústrias inteligentes.</a:t>
            </a: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187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8</a:t>
            </a:fld>
            <a:endParaRPr lang="pt-BR" sz="20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8E056EC-CF8D-4086-862D-775B56530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grpSp>
        <p:nvGrpSpPr>
          <p:cNvPr id="12" name="Grupo 7">
            <a:extLst>
              <a:ext uri="{FF2B5EF4-FFF2-40B4-BE49-F238E27FC236}">
                <a16:creationId xmlns:a16="http://schemas.microsoft.com/office/drawing/2014/main" id="{41A5F060-4C09-4B83-B4BD-01C96BB0A404}"/>
              </a:ext>
            </a:extLst>
          </p:cNvPr>
          <p:cNvGrpSpPr/>
          <p:nvPr/>
        </p:nvGrpSpPr>
        <p:grpSpPr>
          <a:xfrm>
            <a:off x="1043608" y="260648"/>
            <a:ext cx="6552728" cy="707886"/>
            <a:chOff x="2411760" y="260648"/>
            <a:chExt cx="3658643" cy="707886"/>
          </a:xfrm>
          <a:solidFill>
            <a:srgbClr val="326618"/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057FC0AC-8E7D-4553-AAFA-A0A8618D0BBC}"/>
                </a:ext>
              </a:extLst>
            </p:cNvPr>
            <p:cNvSpPr/>
            <p:nvPr/>
          </p:nvSpPr>
          <p:spPr>
            <a:xfrm>
              <a:off x="2411760" y="260648"/>
              <a:ext cx="3658643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86EBD46B-EAD5-436C-AAAE-63ACC37DD6BC}"/>
                </a:ext>
              </a:extLst>
            </p:cNvPr>
            <p:cNvSpPr txBox="1"/>
            <p:nvPr/>
          </p:nvSpPr>
          <p:spPr>
            <a:xfrm>
              <a:off x="3603713" y="260648"/>
              <a:ext cx="2466690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Revisão Bibliográfica </a:t>
              </a:r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DD78DA6-C9FC-470E-9560-CE30C76A1DA6}"/>
              </a:ext>
            </a:extLst>
          </p:cNvPr>
          <p:cNvSpPr txBox="1"/>
          <p:nvPr/>
        </p:nvSpPr>
        <p:spPr>
          <a:xfrm>
            <a:off x="2771800" y="2075390"/>
            <a:ext cx="5915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55222"/>
                </a:solidFill>
              </a:rPr>
              <a:t>A intranet é uma rede interna, fechada e exclusiva, com acesso somente para os funcionários de uma determinada empresa e muitas vezes liberada somente no ambiente de trabalho e em computadores registrados na rede (</a:t>
            </a: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ANDERY; ARANTES, 2015</a:t>
            </a:r>
            <a:r>
              <a:rPr lang="pt-BR" sz="2400" dirty="0">
                <a:solidFill>
                  <a:srgbClr val="355222"/>
                </a:solidFill>
              </a:rPr>
              <a:t>).</a:t>
            </a: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10E1395-6B17-4FCD-BFB8-54CB52916F6E}"/>
              </a:ext>
            </a:extLst>
          </p:cNvPr>
          <p:cNvSpPr/>
          <p:nvPr/>
        </p:nvSpPr>
        <p:spPr>
          <a:xfrm>
            <a:off x="2873959" y="1260051"/>
            <a:ext cx="2018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Intranet</a:t>
            </a:r>
          </a:p>
        </p:txBody>
      </p:sp>
    </p:spTree>
    <p:extLst>
      <p:ext uri="{BB962C8B-B14F-4D97-AF65-F5344CB8AC3E}">
        <p14:creationId xmlns:p14="http://schemas.microsoft.com/office/powerpoint/2010/main" val="2184884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9EB7-64BC-4F01-A2CF-21673B2EAA69}" type="slidenum">
              <a:rPr lang="pt-BR" sz="2000"/>
              <a:pPr/>
              <a:t>9</a:t>
            </a:fld>
            <a:endParaRPr lang="pt-BR" sz="20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8E056EC-CF8D-4086-862D-775B56530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0"/>
            <a:ext cx="2661047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8E034D0A-C24D-41D4-B361-46A152B54FD6}"/>
              </a:ext>
            </a:extLst>
          </p:cNvPr>
          <p:cNvSpPr/>
          <p:nvPr/>
        </p:nvSpPr>
        <p:spPr>
          <a:xfrm>
            <a:off x="2873959" y="1260051"/>
            <a:ext cx="20835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Extranet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127B0D8-B4F5-4FDF-A7FF-C84522F0711C}"/>
              </a:ext>
            </a:extLst>
          </p:cNvPr>
          <p:cNvSpPr txBox="1"/>
          <p:nvPr/>
        </p:nvSpPr>
        <p:spPr>
          <a:xfrm>
            <a:off x="2771800" y="2075390"/>
            <a:ext cx="5915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55222"/>
                </a:solidFill>
              </a:rPr>
              <a:t>Extranet é um tipo de rede que abrange um site corporativo, por meio da qual aplicativos e dados internos da Intranet se tornam acessíveis para fora do ambiente da organização (HOLTZ, 2015). </a:t>
            </a:r>
            <a:endParaRPr lang="pt-BR" sz="2400" dirty="0">
              <a:solidFill>
                <a:srgbClr val="355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Grupo 7">
            <a:extLst>
              <a:ext uri="{FF2B5EF4-FFF2-40B4-BE49-F238E27FC236}">
                <a16:creationId xmlns:a16="http://schemas.microsoft.com/office/drawing/2014/main" id="{C424542D-A2B9-4B84-8269-1CDE2C4C42A7}"/>
              </a:ext>
            </a:extLst>
          </p:cNvPr>
          <p:cNvGrpSpPr/>
          <p:nvPr/>
        </p:nvGrpSpPr>
        <p:grpSpPr>
          <a:xfrm>
            <a:off x="1043608" y="260648"/>
            <a:ext cx="6552728" cy="707886"/>
            <a:chOff x="2411760" y="260648"/>
            <a:chExt cx="3658643" cy="707886"/>
          </a:xfrm>
          <a:solidFill>
            <a:srgbClr val="326618"/>
          </a:solidFill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2511CEE4-8BB2-4D6E-9AF1-8E5EE35862C2}"/>
                </a:ext>
              </a:extLst>
            </p:cNvPr>
            <p:cNvSpPr/>
            <p:nvPr/>
          </p:nvSpPr>
          <p:spPr>
            <a:xfrm>
              <a:off x="2411760" y="260648"/>
              <a:ext cx="3658643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EA312AE7-7C81-4FF7-B098-4C0C5456BD93}"/>
                </a:ext>
              </a:extLst>
            </p:cNvPr>
            <p:cNvSpPr txBox="1"/>
            <p:nvPr/>
          </p:nvSpPr>
          <p:spPr>
            <a:xfrm>
              <a:off x="3603713" y="260648"/>
              <a:ext cx="2466690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</a:rPr>
                <a:t>Revisão Bibliográfica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85454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7985</TotalTime>
  <Words>1891</Words>
  <Application>Microsoft Office PowerPoint</Application>
  <PresentationFormat>Apresentação na tela (4:3)</PresentationFormat>
  <Paragraphs>332</Paragraphs>
  <Slides>45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Times New Roman</vt:lpstr>
      <vt:lpstr>Tw Cen MT</vt:lpstr>
      <vt:lpstr>Tema do Office</vt:lpstr>
      <vt:lpstr>EXTRANET FÊNIX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EXTRANET FÊNIX                                                                                     by foxconn</dc:title>
  <dc:creator>Jonatas .</dc:creator>
  <cp:lastModifiedBy>Jonatas .</cp:lastModifiedBy>
  <cp:revision>92</cp:revision>
  <dcterms:created xsi:type="dcterms:W3CDTF">2017-11-11T12:15:03Z</dcterms:created>
  <dcterms:modified xsi:type="dcterms:W3CDTF">2017-12-16T13:13:38Z</dcterms:modified>
</cp:coreProperties>
</file>